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316" r:id="rId3"/>
    <p:sldId id="377" r:id="rId4"/>
    <p:sldId id="379" r:id="rId5"/>
    <p:sldId id="385" r:id="rId6"/>
    <p:sldId id="386" r:id="rId7"/>
    <p:sldId id="388" r:id="rId8"/>
    <p:sldId id="387" r:id="rId9"/>
    <p:sldId id="389" r:id="rId10"/>
    <p:sldId id="384" r:id="rId11"/>
    <p:sldId id="383" r:id="rId12"/>
    <p:sldId id="3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4624" autoAdjust="0"/>
  </p:normalViewPr>
  <p:slideViewPr>
    <p:cSldViewPr>
      <p:cViewPr>
        <p:scale>
          <a:sx n="70" d="100"/>
          <a:sy n="70" d="100"/>
        </p:scale>
        <p:origin x="-1524" y="-258"/>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slide" Target="../slides/slide11.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9.xml"/><Relationship Id="rId4" Type="http://schemas.openxmlformats.org/officeDocument/2006/relationships/slide" Target="../slides/slide1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52015"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00086" y="6569968"/>
            <a:ext cx="64451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41037"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userDrawn="1"/>
        </p:nvSpPr>
        <p:spPr>
          <a:xfrm>
            <a:off x="243347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825915" y="6569968"/>
            <a:ext cx="39600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6" action="ppaction://hlinksldjump"/>
          </p:cNvPr>
          <p:cNvSpPr/>
          <p:nvPr userDrawn="1"/>
        </p:nvSpPr>
        <p:spPr>
          <a:xfrm>
            <a:off x="321835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7" action="ppaction://hlinksldjump"/>
          </p:cNvPr>
          <p:cNvSpPr/>
          <p:nvPr userDrawn="1"/>
        </p:nvSpPr>
        <p:spPr>
          <a:xfrm>
            <a:off x="361079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7" action="ppaction://hlinksldjump"/>
          </p:cNvPr>
          <p:cNvSpPr/>
          <p:nvPr userDrawn="1"/>
        </p:nvSpPr>
        <p:spPr>
          <a:xfrm>
            <a:off x="400323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16</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16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2D Animation Production </a:t>
            </a:r>
            <a:endParaRPr lang="en-GB" sz="3600" dirty="0">
              <a:latin typeface="Calibri" pitchFamily="34" charset="0"/>
              <a:cs typeface="Calibri" pitchFamily="34" charset="0"/>
            </a:endParaRPr>
          </a:p>
          <a:p>
            <a:r>
              <a:rPr lang="en-GB" sz="3600" b="1" dirty="0" smtClean="0">
                <a:latin typeface="Calibri" pitchFamily="34" charset="0"/>
                <a:cs typeface="Calibri" pitchFamily="34" charset="0"/>
              </a:rPr>
              <a:t>J/502/5663 </a:t>
            </a:r>
            <a:endParaRPr lang="en-GB" sz="4000" dirty="0">
              <a:latin typeface="Calibri" pitchFamily="34" charset="0"/>
              <a:cs typeface="Calibri" pitchFamily="34" charset="0"/>
            </a:endParaRPr>
          </a:p>
        </p:txBody>
      </p:sp>
      <p:sp>
        <p:nvSpPr>
          <p:cNvPr id="4" name="TextBox 3"/>
          <p:cNvSpPr txBox="1"/>
          <p:nvPr/>
        </p:nvSpPr>
        <p:spPr>
          <a:xfrm>
            <a:off x="311816" y="3717031"/>
            <a:ext cx="8645251" cy="1200329"/>
          </a:xfrm>
          <a:prstGeom prst="rect">
            <a:avLst/>
          </a:prstGeom>
          <a:noFill/>
        </p:spPr>
        <p:txBody>
          <a:bodyPr wrap="none" rtlCol="0">
            <a:spAutoFit/>
          </a:bodyPr>
          <a:lstStyle/>
          <a:p>
            <a:pPr algn="r"/>
            <a:r>
              <a:rPr lang="en-GB" sz="3600" b="1" dirty="0" smtClean="0">
                <a:latin typeface="Calibri" pitchFamily="34" charset="0"/>
                <a:cs typeface="Calibri" pitchFamily="34" charset="0"/>
              </a:rPr>
              <a:t>LO4 - </a:t>
            </a:r>
            <a:r>
              <a:rPr lang="en-GB" sz="3600" dirty="0">
                <a:solidFill>
                  <a:schemeClr val="dk1"/>
                </a:solidFill>
                <a:latin typeface="Calibri" pitchFamily="34" charset="0"/>
                <a:cs typeface="Calibri" pitchFamily="34" charset="0"/>
              </a:rPr>
              <a:t>Be able to evaluate audience </a:t>
            </a:r>
            <a:r>
              <a:rPr lang="en-GB" sz="3600" dirty="0" smtClean="0">
                <a:solidFill>
                  <a:schemeClr val="dk1"/>
                </a:solidFill>
                <a:latin typeface="Calibri" pitchFamily="34" charset="0"/>
                <a:cs typeface="Calibri" pitchFamily="34" charset="0"/>
              </a:rPr>
              <a:t>responses</a:t>
            </a:r>
          </a:p>
          <a:p>
            <a:pPr algn="r"/>
            <a:r>
              <a:rPr lang="en-GB" sz="3600" dirty="0" smtClean="0">
                <a:solidFill>
                  <a:schemeClr val="dk1"/>
                </a:solidFill>
                <a:latin typeface="Calibri" pitchFamily="34" charset="0"/>
                <a:cs typeface="Calibri" pitchFamily="34" charset="0"/>
              </a:rPr>
              <a:t>to </a:t>
            </a:r>
            <a:r>
              <a:rPr lang="en-GB" sz="3600" dirty="0">
                <a:solidFill>
                  <a:schemeClr val="dk1"/>
                </a:solidFill>
                <a:latin typeface="Calibri" pitchFamily="34" charset="0"/>
                <a:cs typeface="Calibri" pitchFamily="34" charset="0"/>
              </a:rPr>
              <a:t>own 2D animation work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pPr marL="273050" indent="-273050"/>
            <a:r>
              <a:rPr lang="en-GB" sz="1700" dirty="0" smtClean="0">
                <a:latin typeface="Calibri" pitchFamily="34" charset="0"/>
                <a:cs typeface="Calibri" pitchFamily="34" charset="0"/>
              </a:rPr>
              <a:t>Now that the </a:t>
            </a:r>
            <a:r>
              <a:rPr lang="en-GB" sz="1700" dirty="0" smtClean="0">
                <a:latin typeface="Calibri" pitchFamily="34" charset="0"/>
                <a:cs typeface="Calibri" pitchFamily="34" charset="0"/>
              </a:rPr>
              <a:t>Animation is </a:t>
            </a:r>
            <a:r>
              <a:rPr lang="en-GB" sz="1700" dirty="0" smtClean="0">
                <a:latin typeface="Calibri" pitchFamily="34" charset="0"/>
                <a:cs typeface="Calibri" pitchFamily="34" charset="0"/>
              </a:rPr>
              <a:t>complete and saved in an appropriate format, the client would like to gauge customer reaction and opinion on the </a:t>
            </a:r>
            <a:r>
              <a:rPr lang="en-GB" sz="1700" dirty="0" smtClean="0">
                <a:latin typeface="Calibri" pitchFamily="34" charset="0"/>
                <a:cs typeface="Calibri" pitchFamily="34" charset="0"/>
              </a:rPr>
              <a:t>suitability of the product. </a:t>
            </a:r>
            <a:r>
              <a:rPr lang="en-GB" sz="1700" dirty="0" smtClean="0">
                <a:latin typeface="Calibri" pitchFamily="34" charset="0"/>
                <a:cs typeface="Calibri" pitchFamily="34" charset="0"/>
              </a:rPr>
              <a:t>They would like a range of qualitative and quantitative questions that gathers opinion as well as measurable reaction. This questionnaire needs to be specific about </a:t>
            </a:r>
            <a:r>
              <a:rPr lang="en-GB" sz="1700" dirty="0" smtClean="0">
                <a:latin typeface="Calibri" pitchFamily="34" charset="0"/>
                <a:cs typeface="Calibri" pitchFamily="34" charset="0"/>
              </a:rPr>
              <a:t>the following options:</a:t>
            </a:r>
          </a:p>
          <a:p>
            <a:pPr marL="360363" indent="-360363"/>
            <a:endParaRPr lang="en-GB" sz="1700" dirty="0" smtClean="0">
              <a:latin typeface="Calibri" pitchFamily="34" charset="0"/>
              <a:cs typeface="Calibri" pitchFamily="34" charset="0"/>
            </a:endParaRPr>
          </a:p>
          <a:p>
            <a:pPr marL="360363" indent="-360363"/>
            <a:endParaRPr lang="en-GB" sz="1700" dirty="0">
              <a:latin typeface="Calibri" pitchFamily="34" charset="0"/>
              <a:cs typeface="Calibri" pitchFamily="34" charset="0"/>
            </a:endParaRPr>
          </a:p>
          <a:p>
            <a:pPr marL="360363" indent="-360363"/>
            <a:r>
              <a:rPr lang="en-GB" sz="1700" dirty="0" smtClean="0">
                <a:latin typeface="Calibri" pitchFamily="34" charset="0"/>
                <a:cs typeface="Calibri" pitchFamily="34" charset="0"/>
              </a:rPr>
              <a:t>The feedback also </a:t>
            </a:r>
            <a:r>
              <a:rPr lang="en-GB" sz="1700" dirty="0" smtClean="0">
                <a:latin typeface="Calibri" pitchFamily="34" charset="0"/>
                <a:cs typeface="Calibri" pitchFamily="34" charset="0"/>
              </a:rPr>
              <a:t>needs to indicate improvements the </a:t>
            </a:r>
            <a:r>
              <a:rPr lang="en-GB" sz="1700" dirty="0" smtClean="0">
                <a:latin typeface="Calibri" pitchFamily="34" charset="0"/>
                <a:cs typeface="Calibri" pitchFamily="34" charset="0"/>
              </a:rPr>
              <a:t>interviewees could </a:t>
            </a:r>
            <a:r>
              <a:rPr lang="en-GB" sz="1700" dirty="0" smtClean="0">
                <a:latin typeface="Calibri" pitchFamily="34" charset="0"/>
                <a:cs typeface="Calibri" pitchFamily="34" charset="0"/>
              </a:rPr>
              <a:t>suggest that would make the images more appealing to them.</a:t>
            </a:r>
          </a:p>
          <a:p>
            <a:pPr marL="0" indent="0">
              <a:buNone/>
            </a:pPr>
            <a:r>
              <a:rPr lang="en-GB" sz="1700" b="1" dirty="0" smtClean="0">
                <a:latin typeface="Calibri" pitchFamily="34" charset="0"/>
                <a:cs typeface="Calibri" pitchFamily="34" charset="0"/>
              </a:rPr>
              <a:t>P4.2 </a:t>
            </a:r>
            <a:r>
              <a:rPr lang="en-GB" sz="1700" b="1" dirty="0" smtClean="0">
                <a:latin typeface="Calibri" pitchFamily="34" charset="0"/>
                <a:cs typeface="Calibri" pitchFamily="34" charset="0"/>
              </a:rPr>
              <a:t>- </a:t>
            </a:r>
            <a:r>
              <a:rPr lang="en-GB" sz="1700" b="1" dirty="0">
                <a:latin typeface="Calibri" pitchFamily="34" charset="0"/>
                <a:cs typeface="Calibri" pitchFamily="34" charset="0"/>
              </a:rPr>
              <a:t>Task </a:t>
            </a:r>
            <a:r>
              <a:rPr lang="en-GB" sz="1700" b="1" dirty="0" smtClean="0">
                <a:latin typeface="Calibri" pitchFamily="34" charset="0"/>
                <a:cs typeface="Calibri" pitchFamily="34" charset="0"/>
              </a:rPr>
              <a:t>03 </a:t>
            </a:r>
            <a:r>
              <a:rPr lang="en-GB" sz="1700" b="1" dirty="0">
                <a:latin typeface="Calibri" pitchFamily="34" charset="0"/>
                <a:cs typeface="Calibri" pitchFamily="34" charset="0"/>
              </a:rPr>
              <a:t>– </a:t>
            </a:r>
            <a:r>
              <a:rPr lang="en-GB" sz="1700" dirty="0" smtClean="0">
                <a:latin typeface="Calibri" pitchFamily="34" charset="0"/>
                <a:cs typeface="Calibri" pitchFamily="34" charset="0"/>
              </a:rPr>
              <a:t>Conduct </a:t>
            </a:r>
            <a:r>
              <a:rPr lang="en-GB" sz="1700" dirty="0">
                <a:latin typeface="Calibri" pitchFamily="34" charset="0"/>
                <a:cs typeface="Calibri" pitchFamily="34" charset="0"/>
              </a:rPr>
              <a:t>and collect Peer </a:t>
            </a:r>
            <a:r>
              <a:rPr lang="en-GB" sz="1700" dirty="0" smtClean="0">
                <a:latin typeface="Calibri" pitchFamily="34" charset="0"/>
                <a:cs typeface="Calibri" pitchFamily="34" charset="0"/>
              </a:rPr>
              <a:t>feedback on the </a:t>
            </a:r>
            <a:r>
              <a:rPr lang="en-GB" sz="1700" dirty="0" smtClean="0">
                <a:latin typeface="Calibri" pitchFamily="34" charset="0"/>
                <a:cs typeface="Calibri" pitchFamily="34" charset="0"/>
              </a:rPr>
              <a:t>produced Animation </a:t>
            </a:r>
            <a:r>
              <a:rPr lang="en-GB" sz="1700" dirty="0" smtClean="0">
                <a:latin typeface="Calibri" pitchFamily="34" charset="0"/>
                <a:cs typeface="Calibri" pitchFamily="34" charset="0"/>
              </a:rPr>
              <a:t>with the purpose of improving their </a:t>
            </a:r>
            <a:r>
              <a:rPr lang="en-GB" sz="1700" dirty="0" smtClean="0">
                <a:latin typeface="Calibri" pitchFamily="34" charset="0"/>
                <a:cs typeface="Calibri" pitchFamily="34" charset="0"/>
              </a:rPr>
              <a:t>appeal to the target audience.</a:t>
            </a:r>
            <a:endParaRPr lang="en-GB" sz="1700" dirty="0">
              <a:latin typeface="Calibri" pitchFamily="34" charset="0"/>
              <a:cs typeface="Calibri" pitchFamily="34" charset="0"/>
            </a:endParaRPr>
          </a:p>
          <a:p>
            <a:pPr marL="273050" indent="-273050"/>
            <a:r>
              <a:rPr lang="en-GB" sz="1700" dirty="0" smtClean="0">
                <a:latin typeface="Calibri" pitchFamily="34" charset="0"/>
                <a:cs typeface="Calibri" pitchFamily="34" charset="0"/>
              </a:rPr>
              <a:t>Construct </a:t>
            </a:r>
            <a:r>
              <a:rPr lang="en-GB" sz="1700" dirty="0">
                <a:latin typeface="Calibri" pitchFamily="34" charset="0"/>
                <a:cs typeface="Calibri" pitchFamily="34" charset="0"/>
              </a:rPr>
              <a:t>a questionnaire or survey with a mixture of open </a:t>
            </a:r>
            <a:r>
              <a:rPr lang="en-GB" sz="1700" dirty="0" smtClean="0">
                <a:latin typeface="Calibri" pitchFamily="34" charset="0"/>
                <a:cs typeface="Calibri" pitchFamily="34" charset="0"/>
              </a:rPr>
              <a:t>and </a:t>
            </a:r>
            <a:r>
              <a:rPr lang="en-GB" sz="1700" dirty="0">
                <a:latin typeface="Calibri" pitchFamily="34" charset="0"/>
                <a:cs typeface="Calibri" pitchFamily="34" charset="0"/>
              </a:rPr>
              <a:t>closed questions to get feedback from a </a:t>
            </a:r>
            <a:r>
              <a:rPr lang="en-GB" sz="1700" dirty="0" smtClean="0">
                <a:latin typeface="Calibri" pitchFamily="34" charset="0"/>
                <a:cs typeface="Calibri" pitchFamily="34" charset="0"/>
              </a:rPr>
              <a:t>peer. Ensure </a:t>
            </a:r>
            <a:r>
              <a:rPr lang="en-GB" sz="1700" dirty="0">
                <a:latin typeface="Calibri" pitchFamily="34" charset="0"/>
                <a:cs typeface="Calibri" pitchFamily="34" charset="0"/>
              </a:rPr>
              <a:t>you cover a range of </a:t>
            </a:r>
            <a:r>
              <a:rPr lang="en-GB" sz="1700" dirty="0" smtClean="0">
                <a:latin typeface="Calibri" pitchFamily="34" charset="0"/>
                <a:cs typeface="Calibri" pitchFamily="34" charset="0"/>
              </a:rPr>
              <a:t>the highlighted elements</a:t>
            </a:r>
            <a:r>
              <a:rPr lang="en-GB" sz="1700" dirty="0">
                <a:latin typeface="Calibri" pitchFamily="34" charset="0"/>
                <a:cs typeface="Calibri" pitchFamily="34" charset="0"/>
              </a:rPr>
              <a:t>.  Ensure your evaluators refer to specific areas of your </a:t>
            </a:r>
            <a:r>
              <a:rPr lang="en-GB" sz="1700" dirty="0" smtClean="0">
                <a:latin typeface="Calibri" pitchFamily="34" charset="0"/>
                <a:cs typeface="Calibri" pitchFamily="34" charset="0"/>
              </a:rPr>
              <a:t>Animation </a:t>
            </a:r>
            <a:r>
              <a:rPr lang="en-GB" sz="1700" dirty="0" smtClean="0">
                <a:latin typeface="Calibri" pitchFamily="34" charset="0"/>
                <a:cs typeface="Calibri" pitchFamily="34" charset="0"/>
              </a:rPr>
              <a:t>or the message. This </a:t>
            </a:r>
            <a:r>
              <a:rPr lang="en-GB" sz="1700" dirty="0">
                <a:latin typeface="Calibri" pitchFamily="34" charset="0"/>
                <a:cs typeface="Calibri" pitchFamily="34" charset="0"/>
              </a:rPr>
              <a:t>could be typed up or written </a:t>
            </a:r>
            <a:r>
              <a:rPr lang="en-GB" sz="1700" dirty="0" smtClean="0">
                <a:latin typeface="Calibri" pitchFamily="34" charset="0"/>
                <a:cs typeface="Calibri" pitchFamily="34" charset="0"/>
              </a:rPr>
              <a:t> but do not </a:t>
            </a:r>
            <a:r>
              <a:rPr lang="en-GB" sz="1700" dirty="0">
                <a:latin typeface="Calibri" pitchFamily="34" charset="0"/>
                <a:cs typeface="Calibri" pitchFamily="34" charset="0"/>
              </a:rPr>
              <a:t>lose the </a:t>
            </a:r>
            <a:r>
              <a:rPr lang="en-GB" sz="1700" dirty="0" smtClean="0">
                <a:latin typeface="Calibri" pitchFamily="34" charset="0"/>
                <a:cs typeface="Calibri" pitchFamily="34" charset="0"/>
              </a:rPr>
              <a:t>originals</a:t>
            </a:r>
            <a:r>
              <a:rPr lang="en-GB" sz="1700" dirty="0" smtClean="0">
                <a:latin typeface="Calibri" pitchFamily="34" charset="0"/>
                <a:cs typeface="Calibri" pitchFamily="34" charset="0"/>
              </a:rPr>
              <a:t>.</a:t>
            </a:r>
          </a:p>
          <a:p>
            <a:pPr marL="0" indent="0">
              <a:buNone/>
            </a:pPr>
            <a:r>
              <a:rPr lang="en-GB" sz="1700" b="1" dirty="0" smtClean="0">
                <a:latin typeface="Calibri" pitchFamily="34" charset="0"/>
                <a:cs typeface="Calibri" pitchFamily="34" charset="0"/>
              </a:rPr>
              <a:t>P4.3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04 </a:t>
            </a:r>
            <a:r>
              <a:rPr lang="en-GB" sz="1700" b="1" dirty="0">
                <a:latin typeface="Calibri" pitchFamily="34" charset="0"/>
                <a:cs typeface="Calibri" pitchFamily="34" charset="0"/>
              </a:rPr>
              <a:t>– </a:t>
            </a:r>
            <a:r>
              <a:rPr lang="en-GB" sz="1700" dirty="0" smtClean="0">
                <a:latin typeface="Calibri" pitchFamily="34" charset="0"/>
                <a:cs typeface="Calibri" pitchFamily="34" charset="0"/>
              </a:rPr>
              <a:t>Analyse the feedback from the interviewees, catalogue and present the results and your synopsis of the qualitative comments.</a:t>
            </a:r>
            <a:endParaRPr lang="en-GB" sz="1700" dirty="0">
              <a:latin typeface="Calibri" pitchFamily="34" charset="0"/>
              <a:cs typeface="Calibri" pitchFamily="34" charset="0"/>
            </a:endParaRPr>
          </a:p>
          <a:p>
            <a:pPr marL="273050" indent="-273050"/>
            <a:r>
              <a:rPr lang="en-GB" sz="1700" dirty="0" smtClean="0">
                <a:latin typeface="Calibri" pitchFamily="34" charset="0"/>
                <a:cs typeface="Calibri" pitchFamily="34" charset="0"/>
              </a:rPr>
              <a:t>For this you will need to average the quantitative responses (those with yes/no/ ratings etc.) and discuss these. You will also need to show the qualitative responses and comment on each of these in relation to the appeal to your audience and Animation. </a:t>
            </a:r>
            <a:r>
              <a:rPr lang="en-GB" sz="1700" dirty="0">
                <a:latin typeface="Calibri" pitchFamily="34" charset="0"/>
                <a:cs typeface="Calibri" pitchFamily="34" charset="0"/>
              </a:rPr>
              <a:t>Explanation needs to be given on the Feedback received, how it will improve the visual </a:t>
            </a:r>
            <a:r>
              <a:rPr lang="en-GB" sz="1700" dirty="0" smtClean="0">
                <a:latin typeface="Calibri" pitchFamily="34" charset="0"/>
                <a:cs typeface="Calibri" pitchFamily="34" charset="0"/>
              </a:rPr>
              <a:t>appeal.</a:t>
            </a:r>
            <a:endParaRPr lang="en-GB" sz="1700" dirty="0" smtClean="0">
              <a:latin typeface="Calibri" pitchFamily="34" charset="0"/>
              <a:cs typeface="Calibri" pitchFamily="34" charset="0"/>
            </a:endParaRPr>
          </a:p>
        </p:txBody>
      </p:sp>
      <p:sp>
        <p:nvSpPr>
          <p:cNvPr id="5" name="Title 2"/>
          <p:cNvSpPr>
            <a:spLocks noGrp="1"/>
          </p:cNvSpPr>
          <p:nvPr>
            <p:ph type="title"/>
          </p:nvPr>
        </p:nvSpPr>
        <p:spPr>
          <a:xfrm>
            <a:off x="230832" y="116632"/>
            <a:ext cx="8733656" cy="648072"/>
          </a:xfrm>
        </p:spPr>
        <p:txBody>
          <a:bodyPr>
            <a:noAutofit/>
          </a:bodyPr>
          <a:lstStyle/>
          <a:p>
            <a:r>
              <a:rPr lang="en-GB" sz="2600" dirty="0" smtClean="0"/>
              <a:t>P4.2 </a:t>
            </a:r>
            <a:r>
              <a:rPr lang="en-GB" sz="2600" dirty="0" smtClean="0"/>
              <a:t>– </a:t>
            </a:r>
            <a:r>
              <a:rPr lang="en-GB" sz="2600" dirty="0" smtClean="0">
                <a:latin typeface="Calibri" pitchFamily="34" charset="0"/>
                <a:cs typeface="Calibri" pitchFamily="34" charset="0"/>
              </a:rPr>
              <a:t>Evaluate </a:t>
            </a:r>
            <a:r>
              <a:rPr lang="en-GB" sz="2600" dirty="0">
                <a:latin typeface="Calibri" pitchFamily="34" charset="0"/>
                <a:cs typeface="Calibri" pitchFamily="34" charset="0"/>
              </a:rPr>
              <a:t>audience responses to </a:t>
            </a:r>
            <a:r>
              <a:rPr lang="en-GB" sz="2600" dirty="0" smtClean="0">
                <a:latin typeface="Calibri" pitchFamily="34" charset="0"/>
                <a:cs typeface="Calibri" pitchFamily="34" charset="0"/>
              </a:rPr>
              <a:t>Animation  - Feedback</a:t>
            </a:r>
            <a:endParaRPr lang="en-GB" sz="2600" dirty="0"/>
          </a:p>
        </p:txBody>
      </p:sp>
      <p:graphicFrame>
        <p:nvGraphicFramePr>
          <p:cNvPr id="6" name="Table 5"/>
          <p:cNvGraphicFramePr>
            <a:graphicFrameLocks noGrp="1"/>
          </p:cNvGraphicFramePr>
          <p:nvPr>
            <p:extLst>
              <p:ext uri="{D42A27DB-BD31-4B8C-83A1-F6EECF244321}">
                <p14:modId xmlns:p14="http://schemas.microsoft.com/office/powerpoint/2010/main" val="2719152170"/>
              </p:ext>
            </p:extLst>
          </p:nvPr>
        </p:nvGraphicFramePr>
        <p:xfrm>
          <a:off x="251520" y="1978040"/>
          <a:ext cx="8712970" cy="370840"/>
        </p:xfrm>
        <a:graphic>
          <a:graphicData uri="http://schemas.openxmlformats.org/drawingml/2006/table">
            <a:tbl>
              <a:tblPr firstRow="1" bandRow="1">
                <a:tableStyleId>{5C22544A-7EE6-4342-B048-85BDC9FD1C3A}</a:tableStyleId>
              </a:tblPr>
              <a:tblGrid>
                <a:gridCol w="1742594"/>
                <a:gridCol w="1742594"/>
                <a:gridCol w="1742594"/>
                <a:gridCol w="1252938"/>
                <a:gridCol w="2232250"/>
              </a:tblGrid>
              <a:tr h="370840">
                <a:tc>
                  <a:txBody>
                    <a:bodyPr/>
                    <a:lstStyle/>
                    <a:p>
                      <a:pPr marL="457200" lvl="1" indent="0" algn="ctr">
                        <a:buFont typeface="Arial" pitchFamily="34" charset="0"/>
                        <a:buNone/>
                      </a:pPr>
                      <a:r>
                        <a:rPr lang="en-GB" sz="1600" dirty="0" smtClean="0">
                          <a:latin typeface="Calibri" pitchFamily="34" charset="0"/>
                          <a:cs typeface="Calibri" pitchFamily="34" charset="0"/>
                        </a:rPr>
                        <a:t>Genre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Content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Characters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Aesthetics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Technical qualities.</a:t>
                      </a:r>
                    </a:p>
                  </a:txBody>
                  <a:tcPr/>
                </a:tc>
              </a:tr>
            </a:tbl>
          </a:graphicData>
        </a:graphic>
      </p:graphicFrame>
    </p:spTree>
    <p:extLst>
      <p:ext uri="{BB962C8B-B14F-4D97-AF65-F5344CB8AC3E}">
        <p14:creationId xmlns:p14="http://schemas.microsoft.com/office/powerpoint/2010/main" val="4750646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78198" cy="5832648"/>
          </a:xfrm>
        </p:spPr>
        <p:txBody>
          <a:bodyPr>
            <a:normAutofit/>
          </a:bodyPr>
          <a:lstStyle/>
          <a:p>
            <a:pPr marL="269875" indent="-255588"/>
            <a:r>
              <a:rPr lang="en-GB" sz="2000" dirty="0">
                <a:latin typeface="Calibri" pitchFamily="34" charset="0"/>
                <a:cs typeface="Calibri" pitchFamily="34" charset="0"/>
              </a:rPr>
              <a:t>Based on the results of the feedback, you will need to make modifications to your Animation in order to improve </a:t>
            </a:r>
            <a:r>
              <a:rPr lang="en-GB" sz="2000" dirty="0" smtClean="0">
                <a:latin typeface="Calibri" pitchFamily="34" charset="0"/>
                <a:cs typeface="Calibri" pitchFamily="34" charset="0"/>
              </a:rPr>
              <a:t>it’s visual </a:t>
            </a:r>
            <a:r>
              <a:rPr lang="en-GB" sz="2000" dirty="0">
                <a:latin typeface="Calibri" pitchFamily="34" charset="0"/>
                <a:cs typeface="Calibri" pitchFamily="34" charset="0"/>
              </a:rPr>
              <a:t>appeal. At least three changes need to be evidenced and explained </a:t>
            </a:r>
            <a:r>
              <a:rPr lang="en-GB" sz="2000" dirty="0" smtClean="0">
                <a:latin typeface="Calibri" pitchFamily="34" charset="0"/>
                <a:cs typeface="Calibri" pitchFamily="34" charset="0"/>
              </a:rPr>
              <a:t>in terms of quality and appeal. </a:t>
            </a:r>
            <a:r>
              <a:rPr lang="en-GB" sz="2000" dirty="0">
                <a:latin typeface="Calibri" pitchFamily="34" charset="0"/>
                <a:cs typeface="Calibri" pitchFamily="34" charset="0"/>
              </a:rPr>
              <a:t>Explanation needs to be given on the Feedback received, how it will improve the visual appeal and then carried out. These changes do not need to be major re-workings but a degree of improvement needs to be evidenced.</a:t>
            </a:r>
          </a:p>
          <a:p>
            <a:pPr marL="109728" indent="0">
              <a:buNone/>
            </a:pPr>
            <a:r>
              <a:rPr lang="en-GB" sz="2000" b="1" dirty="0" smtClean="0">
                <a:latin typeface="Calibri" pitchFamily="34" charset="0"/>
                <a:cs typeface="Calibri" pitchFamily="34" charset="0"/>
              </a:rPr>
              <a:t>M4.1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05 </a:t>
            </a:r>
            <a:r>
              <a:rPr lang="en-GB" sz="2000" b="1" dirty="0">
                <a:latin typeface="Calibri" pitchFamily="34" charset="0"/>
                <a:cs typeface="Calibri" pitchFamily="34" charset="0"/>
              </a:rPr>
              <a:t>- </a:t>
            </a:r>
            <a:r>
              <a:rPr lang="en-GB" sz="2000" dirty="0">
                <a:latin typeface="Calibri" pitchFamily="34" charset="0"/>
                <a:cs typeface="Calibri" pitchFamily="34" charset="0"/>
              </a:rPr>
              <a:t>Modify images in light of feedback </a:t>
            </a:r>
            <a:r>
              <a:rPr lang="en-GB" sz="2000" dirty="0" smtClean="0">
                <a:latin typeface="Calibri" pitchFamily="34" charset="0"/>
                <a:cs typeface="Calibri" pitchFamily="34" charset="0"/>
              </a:rPr>
              <a:t>gathered in order to improve the 2D animation.</a:t>
            </a:r>
            <a:endParaRPr lang="en-GB" sz="2000" dirty="0">
              <a:latin typeface="Calibri" pitchFamily="34" charset="0"/>
              <a:cs typeface="Calibri" pitchFamily="34" charset="0"/>
            </a:endParaRPr>
          </a:p>
          <a:p>
            <a:r>
              <a:rPr lang="en-GB" sz="2000" dirty="0" smtClean="0">
                <a:latin typeface="Calibri" pitchFamily="34" charset="0"/>
                <a:cs typeface="Calibri" pitchFamily="34" charset="0"/>
              </a:rPr>
              <a:t>It </a:t>
            </a:r>
            <a:r>
              <a:rPr lang="en-GB" sz="2000" dirty="0" smtClean="0">
                <a:latin typeface="Calibri" pitchFamily="34" charset="0"/>
                <a:cs typeface="Calibri" pitchFamily="34" charset="0"/>
              </a:rPr>
              <a:t>is always good to get a review from a user who can see the faults you cannot or fail to see. Called a “Fresh Eye”, critical feedback is not a criticism of the work produced but designed to make it even better. Evidence of these repairs should be made using screenshot evidence of before, during and </a:t>
            </a:r>
            <a:r>
              <a:rPr lang="en-GB" sz="2000" dirty="0" smtClean="0">
                <a:latin typeface="Calibri" pitchFamily="34" charset="0"/>
                <a:cs typeface="Calibri" pitchFamily="34" charset="0"/>
              </a:rPr>
              <a:t>after. In order to be sure </a:t>
            </a:r>
            <a:r>
              <a:rPr lang="en-GB" sz="2000" dirty="0" smtClean="0">
                <a:latin typeface="Calibri" pitchFamily="34" charset="0"/>
                <a:cs typeface="Calibri" pitchFamily="34" charset="0"/>
              </a:rPr>
              <a:t>at least five improvements should be made to make the </a:t>
            </a:r>
            <a:r>
              <a:rPr lang="en-GB" sz="2000" dirty="0" smtClean="0">
                <a:latin typeface="Calibri" pitchFamily="34" charset="0"/>
                <a:cs typeface="Calibri" pitchFamily="34" charset="0"/>
              </a:rPr>
              <a:t>Animation </a:t>
            </a:r>
            <a:r>
              <a:rPr lang="en-GB" sz="2000" dirty="0" smtClean="0">
                <a:latin typeface="Calibri" pitchFamily="34" charset="0"/>
                <a:cs typeface="Calibri" pitchFamily="34" charset="0"/>
              </a:rPr>
              <a:t>more professional.</a:t>
            </a:r>
          </a:p>
          <a:p>
            <a:r>
              <a:rPr lang="en-GB" sz="2000" dirty="0" smtClean="0">
                <a:latin typeface="Calibri" pitchFamily="34" charset="0"/>
                <a:cs typeface="Calibri" pitchFamily="34" charset="0"/>
              </a:rPr>
              <a:t>Improvements should be based on the questionnaire and could include Visual </a:t>
            </a:r>
            <a:r>
              <a:rPr lang="en-GB" sz="2000" dirty="0">
                <a:latin typeface="Calibri" pitchFamily="34" charset="0"/>
                <a:cs typeface="Calibri" pitchFamily="34" charset="0"/>
              </a:rPr>
              <a:t>style, </a:t>
            </a:r>
            <a:r>
              <a:rPr lang="en-GB" sz="2000" dirty="0" smtClean="0">
                <a:latin typeface="Calibri" pitchFamily="34" charset="0"/>
                <a:cs typeface="Calibri" pitchFamily="34" charset="0"/>
              </a:rPr>
              <a:t>Elements, the Layout, the </a:t>
            </a:r>
            <a:r>
              <a:rPr lang="en-GB" sz="2000" dirty="0" smtClean="0">
                <a:latin typeface="Calibri" pitchFamily="34" charset="0"/>
                <a:cs typeface="Calibri" pitchFamily="34" charset="0"/>
              </a:rPr>
              <a:t>Aesthetics, or the technical Quality in </a:t>
            </a:r>
            <a:r>
              <a:rPr lang="en-GB" sz="2000" dirty="0" smtClean="0">
                <a:latin typeface="Calibri" pitchFamily="34" charset="0"/>
                <a:cs typeface="Calibri" pitchFamily="34" charset="0"/>
              </a:rPr>
              <a:t>line with the audience </a:t>
            </a:r>
            <a:r>
              <a:rPr lang="en-GB" sz="2000" dirty="0" smtClean="0">
                <a:latin typeface="Calibri" pitchFamily="34" charset="0"/>
                <a:cs typeface="Calibri" pitchFamily="34" charset="0"/>
              </a:rPr>
              <a:t>needs.</a:t>
            </a:r>
            <a:endParaRPr lang="en-GB" sz="2000" dirty="0" smtClean="0">
              <a:latin typeface="Calibri" pitchFamily="34" charset="0"/>
              <a:cs typeface="Calibri" pitchFamily="34" charset="0"/>
            </a:endParaRPr>
          </a:p>
          <a:p>
            <a:pPr marL="109728" indent="0">
              <a:buNone/>
            </a:pPr>
            <a:r>
              <a:rPr lang="en-GB" sz="2000" b="1" dirty="0" smtClean="0">
                <a:latin typeface="Calibri" pitchFamily="34" charset="0"/>
                <a:cs typeface="Calibri" pitchFamily="34" charset="0"/>
              </a:rPr>
              <a:t>M4.2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06 </a:t>
            </a:r>
            <a:r>
              <a:rPr lang="en-GB" sz="2000" dirty="0">
                <a:latin typeface="Calibri" pitchFamily="34" charset="0"/>
                <a:cs typeface="Calibri" pitchFamily="34" charset="0"/>
              </a:rPr>
              <a:t>– </a:t>
            </a:r>
            <a:r>
              <a:rPr lang="en-GB" sz="2000" dirty="0" smtClean="0">
                <a:latin typeface="Calibri" pitchFamily="34" charset="0"/>
                <a:cs typeface="Calibri" pitchFamily="34" charset="0"/>
              </a:rPr>
              <a:t>Give a detailed justification </a:t>
            </a:r>
            <a:r>
              <a:rPr lang="en-GB" sz="2000" dirty="0">
                <a:latin typeface="Calibri" pitchFamily="34" charset="0"/>
                <a:cs typeface="Calibri" pitchFamily="34" charset="0"/>
              </a:rPr>
              <a:t>why these changes were made</a:t>
            </a:r>
            <a:r>
              <a:rPr lang="en-GB" sz="2000" dirty="0" smtClean="0">
                <a:latin typeface="Calibri" pitchFamily="34" charset="0"/>
                <a:cs typeface="Calibri" pitchFamily="34" charset="0"/>
              </a:rPr>
              <a:t>.</a:t>
            </a:r>
          </a:p>
        </p:txBody>
      </p:sp>
      <p:sp>
        <p:nvSpPr>
          <p:cNvPr id="16" name="Title 2"/>
          <p:cNvSpPr>
            <a:spLocks noGrp="1"/>
          </p:cNvSpPr>
          <p:nvPr>
            <p:ph type="title"/>
          </p:nvPr>
        </p:nvSpPr>
        <p:spPr>
          <a:xfrm>
            <a:off x="230832" y="116632"/>
            <a:ext cx="8733656" cy="504056"/>
          </a:xfrm>
        </p:spPr>
        <p:txBody>
          <a:bodyPr>
            <a:noAutofit/>
          </a:bodyPr>
          <a:lstStyle/>
          <a:p>
            <a:r>
              <a:rPr lang="en-GB" sz="2400" dirty="0" smtClean="0"/>
              <a:t>M</a:t>
            </a:r>
            <a:r>
              <a:rPr lang="en-GB" sz="2400" dirty="0" smtClean="0"/>
              <a:t>4.1 </a:t>
            </a:r>
            <a:r>
              <a:rPr lang="en-GB" sz="2400" dirty="0" smtClean="0"/>
              <a:t>- Understand </a:t>
            </a:r>
            <a:r>
              <a:rPr lang="en-GB" sz="2400" dirty="0"/>
              <a:t>game platform </a:t>
            </a:r>
            <a:r>
              <a:rPr lang="en-GB" sz="2400" dirty="0" smtClean="0"/>
              <a:t>types - Improvements </a:t>
            </a:r>
            <a:endParaRPr lang="en-GB" sz="2400" dirty="0"/>
          </a:p>
        </p:txBody>
      </p:sp>
    </p:spTree>
    <p:extLst>
      <p:ext uri="{BB962C8B-B14F-4D97-AF65-F5344CB8AC3E}">
        <p14:creationId xmlns:p14="http://schemas.microsoft.com/office/powerpoint/2010/main" val="282112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GB" sz="2400" b="1" dirty="0">
                <a:latin typeface="Calibri" pitchFamily="34" charset="0"/>
                <a:cs typeface="Calibri" pitchFamily="34" charset="0"/>
              </a:rPr>
              <a:t>P4.1 – Task 01 –</a:t>
            </a:r>
            <a:r>
              <a:rPr lang="en-GB" sz="2400" dirty="0">
                <a:latin typeface="Calibri" pitchFamily="34" charset="0"/>
                <a:cs typeface="Calibri" pitchFamily="34" charset="0"/>
              </a:rPr>
              <a:t> </a:t>
            </a:r>
            <a:r>
              <a:rPr lang="en-GB" sz="2400" dirty="0">
                <a:solidFill>
                  <a:schemeClr val="dk1"/>
                </a:solidFill>
                <a:latin typeface="Calibri" pitchFamily="34" charset="0"/>
                <a:cs typeface="Calibri" pitchFamily="34" charset="0"/>
              </a:rPr>
              <a:t>Discuss  the range of methods of gaining feedback, outline their advantages and disadvantages</a:t>
            </a:r>
          </a:p>
          <a:p>
            <a:pPr marL="0" indent="0">
              <a:buNone/>
            </a:pPr>
            <a:r>
              <a:rPr lang="en-GB" sz="2400" b="1" dirty="0">
                <a:solidFill>
                  <a:schemeClr val="dk1"/>
                </a:solidFill>
                <a:latin typeface="Calibri" pitchFamily="34" charset="0"/>
                <a:cs typeface="Calibri" pitchFamily="34" charset="0"/>
              </a:rPr>
              <a:t>P4.1 – Task 02 - </a:t>
            </a:r>
            <a:r>
              <a:rPr lang="en-GB" sz="2400" dirty="0">
                <a:solidFill>
                  <a:schemeClr val="dk1"/>
                </a:solidFill>
                <a:latin typeface="Calibri" pitchFamily="34" charset="0"/>
                <a:cs typeface="Calibri" pitchFamily="34" charset="0"/>
              </a:rPr>
              <a:t>Justify your choice of feedback method for your Animation in terms of Verbal, Listening, Written and Questioning techniques that could be used.</a:t>
            </a:r>
          </a:p>
          <a:p>
            <a:pPr marL="0" indent="0">
              <a:buNone/>
            </a:pPr>
            <a:r>
              <a:rPr lang="en-GB" sz="2400" b="1" dirty="0" smtClean="0">
                <a:latin typeface="Calibri" pitchFamily="34" charset="0"/>
                <a:cs typeface="Calibri" pitchFamily="34" charset="0"/>
              </a:rPr>
              <a:t>P4.2 </a:t>
            </a:r>
            <a:r>
              <a:rPr lang="en-GB" sz="2400" b="1" dirty="0">
                <a:latin typeface="Calibri" pitchFamily="34" charset="0"/>
                <a:cs typeface="Calibri" pitchFamily="34" charset="0"/>
              </a:rPr>
              <a:t>- Task 03 – </a:t>
            </a:r>
            <a:r>
              <a:rPr lang="en-GB" sz="2400" dirty="0">
                <a:latin typeface="Calibri" pitchFamily="34" charset="0"/>
                <a:cs typeface="Calibri" pitchFamily="34" charset="0"/>
              </a:rPr>
              <a:t>Conduct and collect Peer feedback on the produced Animation with the purpose of improving their appeal to the target audience.</a:t>
            </a:r>
          </a:p>
          <a:p>
            <a:pPr marL="0" indent="0">
              <a:buNone/>
            </a:pPr>
            <a:r>
              <a:rPr lang="en-GB" sz="2400" b="1" dirty="0">
                <a:latin typeface="Calibri" pitchFamily="34" charset="0"/>
                <a:cs typeface="Calibri" pitchFamily="34" charset="0"/>
              </a:rPr>
              <a:t>P4.3 - Task 04 – </a:t>
            </a:r>
            <a:r>
              <a:rPr lang="en-GB" sz="2400" dirty="0">
                <a:latin typeface="Calibri" pitchFamily="34" charset="0"/>
                <a:cs typeface="Calibri" pitchFamily="34" charset="0"/>
              </a:rPr>
              <a:t>Analyse the feedback from the interviewees, catalogue and present the results and your synopsis of the qualitative </a:t>
            </a:r>
            <a:r>
              <a:rPr lang="en-GB" sz="2400" dirty="0" smtClean="0">
                <a:latin typeface="Calibri" pitchFamily="34" charset="0"/>
                <a:cs typeface="Calibri" pitchFamily="34" charset="0"/>
              </a:rPr>
              <a:t>comments.</a:t>
            </a:r>
          </a:p>
          <a:p>
            <a:pPr marL="0" indent="0">
              <a:buNone/>
            </a:pPr>
            <a:r>
              <a:rPr lang="en-GB" sz="2400" b="1" dirty="0" smtClean="0">
                <a:latin typeface="Calibri" pitchFamily="34" charset="0"/>
                <a:cs typeface="Calibri" pitchFamily="34" charset="0"/>
              </a:rPr>
              <a:t>M4.1 </a:t>
            </a:r>
            <a:r>
              <a:rPr lang="en-GB" sz="2400" b="1" dirty="0">
                <a:latin typeface="Calibri" pitchFamily="34" charset="0"/>
                <a:cs typeface="Calibri" pitchFamily="34" charset="0"/>
              </a:rPr>
              <a:t>- Task 05 - </a:t>
            </a:r>
            <a:r>
              <a:rPr lang="en-GB" sz="2400" dirty="0">
                <a:latin typeface="Calibri" pitchFamily="34" charset="0"/>
                <a:cs typeface="Calibri" pitchFamily="34" charset="0"/>
              </a:rPr>
              <a:t>Modify images in light of feedback gathered in order to improve the 2D </a:t>
            </a:r>
            <a:r>
              <a:rPr lang="en-GB" sz="2400" dirty="0" smtClean="0">
                <a:latin typeface="Calibri" pitchFamily="34" charset="0"/>
                <a:cs typeface="Calibri" pitchFamily="34" charset="0"/>
              </a:rPr>
              <a:t>animation.</a:t>
            </a:r>
          </a:p>
          <a:p>
            <a:pPr marL="0" indent="0">
              <a:buNone/>
            </a:pPr>
            <a:r>
              <a:rPr lang="en-GB" sz="2400" b="1" dirty="0" smtClean="0">
                <a:latin typeface="Calibri" pitchFamily="34" charset="0"/>
                <a:cs typeface="Calibri" pitchFamily="34" charset="0"/>
              </a:rPr>
              <a:t>M4.2 </a:t>
            </a:r>
            <a:r>
              <a:rPr lang="en-GB" sz="2400" b="1" dirty="0">
                <a:latin typeface="Calibri" pitchFamily="34" charset="0"/>
                <a:cs typeface="Calibri" pitchFamily="34" charset="0"/>
              </a:rPr>
              <a:t>- Task 06 </a:t>
            </a:r>
            <a:r>
              <a:rPr lang="en-GB" sz="2400" dirty="0">
                <a:latin typeface="Calibri" pitchFamily="34" charset="0"/>
                <a:cs typeface="Calibri" pitchFamily="34" charset="0"/>
              </a:rPr>
              <a:t>– Give a detailed justification why these changes were made.</a:t>
            </a:r>
          </a:p>
        </p:txBody>
      </p:sp>
      <p:sp>
        <p:nvSpPr>
          <p:cNvPr id="17" name="Title 2"/>
          <p:cNvSpPr>
            <a:spLocks noGrp="1"/>
          </p:cNvSpPr>
          <p:nvPr>
            <p:ph type="title"/>
          </p:nvPr>
        </p:nvSpPr>
        <p:spPr>
          <a:xfrm>
            <a:off x="179512" y="188640"/>
            <a:ext cx="8733656" cy="360040"/>
          </a:xfrm>
        </p:spPr>
        <p:txBody>
          <a:bodyPr>
            <a:noAutofit/>
          </a:bodyPr>
          <a:lstStyle/>
          <a:p>
            <a:r>
              <a:rPr lang="en-GB" sz="3600" smtClean="0"/>
              <a:t>LO4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65968964"/>
              </p:ext>
            </p:extLst>
          </p:nvPr>
        </p:nvGraphicFramePr>
        <p:xfrm>
          <a:off x="179512" y="845016"/>
          <a:ext cx="8784976" cy="541020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1061281">
                <a:tc gridSpan="2">
                  <a:txBody>
                    <a:bodyPr/>
                    <a:lstStyle/>
                    <a:p>
                      <a:r>
                        <a:rPr kumimoji="0" lang="en-GB" sz="1300" u="none" strike="noStrike" kern="1200" baseline="0" dirty="0" smtClean="0">
                          <a:latin typeface="Calibri" pitchFamily="34" charset="0"/>
                          <a:cs typeface="Calibri" pitchFamily="34" charset="0"/>
                        </a:rPr>
                        <a:t>Learning Outcome (LO) </a:t>
                      </a:r>
                    </a:p>
                    <a:p>
                      <a:r>
                        <a:rPr kumimoji="0" lang="en-GB" sz="1300" u="none" strike="noStrike" kern="1200" baseline="0" dirty="0" smtClean="0">
                          <a:latin typeface="Calibri" pitchFamily="34" charset="0"/>
                          <a:cs typeface="Calibri" pitchFamily="34" charset="0"/>
                        </a:rPr>
                        <a:t>The learner will:</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300" u="none" strike="noStrike" kern="1200" baseline="0" dirty="0" smtClean="0">
                          <a:latin typeface="Calibri" pitchFamily="34" charset="0"/>
                          <a:cs typeface="Calibri" pitchFamily="34" charset="0"/>
                        </a:rPr>
                        <a:t>Pass </a:t>
                      </a:r>
                    </a:p>
                    <a:p>
                      <a:r>
                        <a:rPr kumimoji="0" lang="en-GB" sz="1300" u="none" strike="noStrike" kern="1200" baseline="0" dirty="0" smtClean="0">
                          <a:latin typeface="Calibri" pitchFamily="34" charset="0"/>
                          <a:cs typeface="Calibri" pitchFamily="34" charset="0"/>
                        </a:rPr>
                        <a:t>The assessment criteria are the pass requirements for this unit. </a:t>
                      </a:r>
                    </a:p>
                    <a:p>
                      <a:r>
                        <a:rPr kumimoji="0" lang="en-GB" sz="1300" u="none" strike="noStrike" kern="1200" baseline="0" dirty="0" smtClean="0">
                          <a:latin typeface="Calibri" pitchFamily="34" charset="0"/>
                          <a:cs typeface="Calibri" pitchFamily="34" charset="0"/>
                        </a:rPr>
                        <a:t>The learner can: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300" u="none" strike="noStrike" kern="1200" baseline="0" dirty="0" smtClean="0">
                          <a:latin typeface="Calibri" pitchFamily="34" charset="0"/>
                          <a:cs typeface="Calibri" pitchFamily="34" charset="0"/>
                        </a:rPr>
                        <a:t>Merit </a:t>
                      </a:r>
                    </a:p>
                    <a:p>
                      <a:r>
                        <a:rPr kumimoji="0" lang="en-GB" sz="13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300" u="none" strike="noStrike" kern="1200" baseline="0" dirty="0" smtClean="0">
                          <a:latin typeface="Calibri" pitchFamily="34" charset="0"/>
                          <a:cs typeface="Calibri" pitchFamily="34" charset="0"/>
                        </a:rPr>
                        <a:t>Distinction </a:t>
                      </a:r>
                    </a:p>
                    <a:p>
                      <a:r>
                        <a:rPr kumimoji="0" lang="en-GB" sz="13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300" smtClean="0">
                          <a:latin typeface="Calibri" pitchFamily="34" charset="0"/>
                          <a:cs typeface="Calibri" pitchFamily="34" charset="0"/>
                        </a:rPr>
                        <a:t>1</a:t>
                      </a:r>
                      <a:endParaRPr lang="en-GB" sz="1300" dirty="0">
                        <a:latin typeface="Calibri" pitchFamily="34" charset="0"/>
                        <a:cs typeface="Calibri" pitchFamily="34" charset="0"/>
                      </a:endParaRP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Understand the techniques and development of 2D animation </a:t>
                      </a:r>
                    </a:p>
                  </a:txBody>
                  <a:tcPr/>
                </a:tc>
                <a:tc>
                  <a:txBody>
                    <a:bodyPr/>
                    <a:lstStyle/>
                    <a:p>
                      <a:r>
                        <a:rPr lang="en-GB" sz="1300" smtClean="0">
                          <a:latin typeface="Calibri" pitchFamily="34" charset="0"/>
                          <a:cs typeface="Calibri" pitchFamily="34" charset="0"/>
                        </a:rPr>
                        <a:t>P1</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Summarise accurately the techniques and development of 2D animation with some appropriate use of subject terminology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M1 - Identify how specialist techniques have impacted on approaches used in animation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D1 - Compare the different specialist techniques used by key animators when creating characters </a:t>
                      </a:r>
                    </a:p>
                  </a:txBody>
                  <a:tcPr/>
                </a:tc>
              </a:tr>
              <a:tr h="843488">
                <a:tc>
                  <a:txBody>
                    <a:bodyPr/>
                    <a:lstStyle/>
                    <a:p>
                      <a:r>
                        <a:rPr lang="en-GB" sz="1300" smtClean="0">
                          <a:latin typeface="Calibri" pitchFamily="34" charset="0"/>
                          <a:cs typeface="Calibri" pitchFamily="34" charset="0"/>
                        </a:rPr>
                        <a:t>2</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devise a 2D animation with soundtrack </a:t>
                      </a:r>
                    </a:p>
                  </a:txBody>
                  <a:tcPr/>
                </a:tc>
                <a:tc>
                  <a:txBody>
                    <a:bodyPr/>
                    <a:lstStyle/>
                    <a:p>
                      <a:r>
                        <a:rPr lang="en-GB" sz="1300" dirty="0" smtClean="0">
                          <a:latin typeface="Calibri" pitchFamily="34" charset="0"/>
                          <a:cs typeface="Calibri" pitchFamily="34" charset="0"/>
                        </a:rPr>
                        <a:t>P2</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Generate outline ideas for a 2D animation with soundtrack working within appropriate conventions and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M2 - Create annotated storyboarding ideas for a 2D animation with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D2 - Create additional planning documentation for a 2D animation with soundtrack </a:t>
                      </a:r>
                      <a:r>
                        <a:rPr kumimoji="0" lang="en-GB" sz="1300" u="none" strike="noStrike" kern="1200" baseline="0" dirty="0" smtClean="0">
                          <a:latin typeface="Calibri" pitchFamily="34" charset="0"/>
                          <a:cs typeface="Calibri" pitchFamily="34" charset="0"/>
                        </a:rPr>
                        <a:t>	</a:t>
                      </a:r>
                    </a:p>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300" dirty="0" smtClean="0">
                          <a:latin typeface="Calibri" pitchFamily="34" charset="0"/>
                          <a:cs typeface="Calibri" pitchFamily="34" charset="0"/>
                        </a:rPr>
                        <a:t>3</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produce a 2D animation with soundtrack </a:t>
                      </a:r>
                    </a:p>
                  </a:txBody>
                  <a:tcPr/>
                </a:tc>
                <a:tc>
                  <a:txBody>
                    <a:bodyPr/>
                    <a:lstStyle/>
                    <a:p>
                      <a:r>
                        <a:rPr lang="en-GB" sz="1300" dirty="0" smtClean="0">
                          <a:latin typeface="Calibri" pitchFamily="34" charset="0"/>
                          <a:cs typeface="Calibri" pitchFamily="34" charset="0"/>
                        </a:rPr>
                        <a:t>P3</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Produce a 2D animation with soundtrack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M3 - Use advanced software functions to enhance 2D animation with a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D3 - Justify how the use of enhanced functionalities has improved the animation </a:t>
                      </a:r>
                    </a:p>
                  </a:txBody>
                  <a:tcPr/>
                </a:tc>
              </a:tr>
              <a:tr h="648072">
                <a:tc>
                  <a:txBody>
                    <a:bodyPr/>
                    <a:lstStyle/>
                    <a:p>
                      <a:r>
                        <a:rPr lang="en-GB" sz="1300" dirty="0" smtClean="0">
                          <a:latin typeface="Calibri" pitchFamily="34" charset="0"/>
                          <a:cs typeface="Calibri" pitchFamily="34" charset="0"/>
                        </a:rPr>
                        <a:t>4</a:t>
                      </a:r>
                      <a:endParaRPr lang="en-GB" sz="1300"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evaluate audience responses to own 2D animation work </a:t>
                      </a:r>
                    </a:p>
                  </a:txBody>
                  <a:tcPr>
                    <a:solidFill>
                      <a:srgbClr val="FFC000"/>
                    </a:solidFill>
                  </a:tcPr>
                </a:tc>
                <a:tc>
                  <a:txBody>
                    <a:bodyPr/>
                    <a:lstStyle/>
                    <a:p>
                      <a:r>
                        <a:rPr lang="en-GB" sz="1300" dirty="0" smtClean="0">
                          <a:latin typeface="Calibri" pitchFamily="34" charset="0"/>
                          <a:cs typeface="Calibri" pitchFamily="34" charset="0"/>
                        </a:rPr>
                        <a:t>P3</a:t>
                      </a:r>
                      <a:endParaRPr lang="en-GB" sz="1300" b="1"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Comment on audience responses to own 2D work with some appropriate use of subject terminology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M4 - Identify improvements to a 2D animation with soundtrack in response to audience feedback </a:t>
                      </a:r>
                    </a:p>
                  </a:txBody>
                  <a:tcPr>
                    <a:solidFill>
                      <a:srgbClr val="FFC000"/>
                    </a:solidFill>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2400" b="1" dirty="0">
                <a:latin typeface="Calibri" pitchFamily="34" charset="0"/>
                <a:cs typeface="Calibri" pitchFamily="34" charset="0"/>
              </a:rPr>
              <a:t>Assessment Criteria </a:t>
            </a:r>
            <a:r>
              <a:rPr lang="en-GB" sz="2400" b="1" dirty="0" smtClean="0">
                <a:latin typeface="Calibri" pitchFamily="34" charset="0"/>
                <a:cs typeface="Calibri" pitchFamily="34" charset="0"/>
              </a:rPr>
              <a:t>P4</a:t>
            </a:r>
            <a:endParaRPr lang="en-GB" sz="2400" dirty="0">
              <a:latin typeface="Calibri" pitchFamily="34" charset="0"/>
              <a:cs typeface="Calibri" pitchFamily="34" charset="0"/>
            </a:endParaRPr>
          </a:p>
          <a:p>
            <a:pPr marL="255588" indent="-255588"/>
            <a:r>
              <a:rPr lang="en-GB" sz="2400" dirty="0" smtClean="0">
                <a:latin typeface="Calibri" pitchFamily="34" charset="0"/>
                <a:cs typeface="Calibri" pitchFamily="34" charset="0"/>
              </a:rPr>
              <a:t>This </a:t>
            </a:r>
            <a:r>
              <a:rPr lang="en-GB" sz="2400" dirty="0">
                <a:latin typeface="Calibri" pitchFamily="34" charset="0"/>
                <a:cs typeface="Calibri" pitchFamily="34" charset="0"/>
              </a:rPr>
              <a:t>criterion can be evidenced through the learners recording of responses e.g. questionnaire responses which have been commented on following feedback from the audience. The learner should include the completed documentation and their analysis in a document which could be a report or a presentation with graphs and images. </a:t>
            </a:r>
            <a:endParaRPr lang="en-GB" sz="2400" dirty="0" smtClean="0">
              <a:latin typeface="Calibri" pitchFamily="34" charset="0"/>
              <a:cs typeface="Calibri" pitchFamily="34" charset="0"/>
            </a:endParaRPr>
          </a:p>
          <a:p>
            <a:pPr marL="109728" indent="0">
              <a:buNone/>
            </a:pPr>
            <a:r>
              <a:rPr lang="en-GB" sz="2400" b="1" dirty="0" smtClean="0">
                <a:latin typeface="Calibri" pitchFamily="34" charset="0"/>
                <a:cs typeface="Calibri" pitchFamily="34" charset="0"/>
              </a:rPr>
              <a:t>Assessment </a:t>
            </a:r>
            <a:r>
              <a:rPr lang="en-GB" sz="2400" b="1" dirty="0">
                <a:latin typeface="Calibri" pitchFamily="34" charset="0"/>
                <a:cs typeface="Calibri" pitchFamily="34" charset="0"/>
              </a:rPr>
              <a:t>Criteria </a:t>
            </a:r>
            <a:r>
              <a:rPr lang="en-GB" sz="2400" b="1" dirty="0" smtClean="0">
                <a:latin typeface="Calibri" pitchFamily="34" charset="0"/>
                <a:cs typeface="Calibri" pitchFamily="34" charset="0"/>
              </a:rPr>
              <a:t>M4</a:t>
            </a:r>
            <a:endParaRPr lang="en-GB" sz="2400" dirty="0">
              <a:latin typeface="Calibri" pitchFamily="34" charset="0"/>
              <a:cs typeface="Calibri" pitchFamily="34" charset="0"/>
            </a:endParaRPr>
          </a:p>
          <a:p>
            <a:pPr marL="255588" indent="-255588"/>
            <a:r>
              <a:rPr lang="en-GB" sz="2400" dirty="0" smtClean="0">
                <a:latin typeface="Calibri" pitchFamily="34" charset="0"/>
                <a:cs typeface="Calibri" pitchFamily="34" charset="0"/>
              </a:rPr>
              <a:t>Learners </a:t>
            </a:r>
            <a:r>
              <a:rPr lang="en-GB" sz="2400" dirty="0">
                <a:latin typeface="Calibri" pitchFamily="34" charset="0"/>
                <a:cs typeface="Calibri" pitchFamily="34" charset="0"/>
              </a:rPr>
              <a:t>should use the audience comments and feedback to improve the 2D animation and evidencing how these changes have been made in a document which could be a report or presentation. Screen captures and explanations for the changes should be made</a:t>
            </a:r>
            <a:r>
              <a:rPr lang="en-GB" sz="2400" dirty="0" smtClean="0">
                <a:latin typeface="Calibri" pitchFamily="34" charset="0"/>
                <a:cs typeface="Calibri" pitchFamily="34" charset="0"/>
              </a:rPr>
              <a:t>.</a:t>
            </a:r>
            <a:endParaRPr lang="en-GB" sz="2400" dirty="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P4 and M4</a:t>
            </a:r>
            <a:endParaRPr lang="en-GB" sz="3200" dirty="0"/>
          </a:p>
        </p:txBody>
      </p:sp>
    </p:spTree>
    <p:extLst>
      <p:ext uri="{BB962C8B-B14F-4D97-AF65-F5344CB8AC3E}">
        <p14:creationId xmlns:p14="http://schemas.microsoft.com/office/powerpoint/2010/main" val="11991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1"/>
          </a:xfrm>
        </p:spPr>
        <p:txBody>
          <a:bodyPr>
            <a:noAutofit/>
          </a:bodyPr>
          <a:lstStyle/>
          <a:p>
            <a:pPr marL="269875" indent="-255588"/>
            <a:r>
              <a:rPr lang="en-GB" sz="2100" dirty="0" smtClean="0">
                <a:latin typeface="Calibri" pitchFamily="34" charset="0"/>
                <a:cs typeface="Calibri" pitchFamily="34" charset="0"/>
              </a:rPr>
              <a:t>In </a:t>
            </a:r>
            <a:r>
              <a:rPr lang="en-GB" sz="2100" dirty="0">
                <a:latin typeface="Calibri" pitchFamily="34" charset="0"/>
                <a:cs typeface="Calibri" pitchFamily="34" charset="0"/>
              </a:rPr>
              <a:t>addition to the verbal feedback that learners may have received on earlier developments, they must be taught how best to collect audience responses which should include how to construct a questionnaire (open and closed ended questions), how focus groups work, how best to form a discussion group (how to use tone of voice, best use of body language). </a:t>
            </a:r>
          </a:p>
          <a:p>
            <a:pPr marL="255588" indent="-255588"/>
            <a:r>
              <a:rPr lang="en-GB" sz="2100" dirty="0">
                <a:latin typeface="Calibri" pitchFamily="34" charset="0"/>
                <a:cs typeface="Calibri" pitchFamily="34" charset="0"/>
              </a:rPr>
              <a:t>They must be taught about the areas to question e.g. suitability for audience (characters, storyline, and quality). Learners should discuss the best ways to report their findings e.g. how to present to an audience, how to write a good </a:t>
            </a:r>
            <a:r>
              <a:rPr lang="en-GB" sz="2100" dirty="0" smtClean="0">
                <a:latin typeface="Calibri" pitchFamily="34" charset="0"/>
                <a:cs typeface="Calibri" pitchFamily="34" charset="0"/>
              </a:rPr>
              <a:t>report </a:t>
            </a:r>
            <a:r>
              <a:rPr lang="en-GB" sz="2100" dirty="0">
                <a:latin typeface="Calibri" pitchFamily="34" charset="0"/>
                <a:cs typeface="Calibri" pitchFamily="34" charset="0"/>
              </a:rPr>
              <a:t>(layout, format), using oral feedback/presentation. </a:t>
            </a:r>
            <a:endParaRPr lang="en-GB" sz="2100" dirty="0" smtClean="0">
              <a:latin typeface="Calibri" pitchFamily="34" charset="0"/>
              <a:cs typeface="Calibri" pitchFamily="34" charset="0"/>
            </a:endParaRPr>
          </a:p>
          <a:p>
            <a:pPr marL="255588" indent="-255588"/>
            <a:r>
              <a:rPr lang="en-GB" sz="2100" dirty="0" smtClean="0">
                <a:latin typeface="Calibri" pitchFamily="34" charset="0"/>
                <a:cs typeface="Calibri" pitchFamily="34" charset="0"/>
              </a:rPr>
              <a:t>Learners </a:t>
            </a:r>
            <a:r>
              <a:rPr lang="en-GB" sz="2100" dirty="0">
                <a:latin typeface="Calibri" pitchFamily="34" charset="0"/>
                <a:cs typeface="Calibri" pitchFamily="34" charset="0"/>
              </a:rPr>
              <a:t>should then be shown animations that have been created professionally to identify who they think the audience were etc. They should then provide feedback based on these </a:t>
            </a:r>
            <a:r>
              <a:rPr lang="en-GB" sz="2100" dirty="0" smtClean="0">
                <a:latin typeface="Calibri" pitchFamily="34" charset="0"/>
                <a:cs typeface="Calibri" pitchFamily="34" charset="0"/>
              </a:rPr>
              <a:t>ideas.</a:t>
            </a:r>
          </a:p>
          <a:p>
            <a:pPr marL="255588" indent="-255588"/>
            <a:r>
              <a:rPr lang="en-GB" sz="2100" dirty="0" smtClean="0">
                <a:latin typeface="Calibri" pitchFamily="34" charset="0"/>
                <a:cs typeface="Calibri" pitchFamily="34" charset="0"/>
              </a:rPr>
              <a:t>Learners </a:t>
            </a:r>
            <a:r>
              <a:rPr lang="en-GB" sz="2100" dirty="0">
                <a:latin typeface="Calibri" pitchFamily="34" charset="0"/>
                <a:cs typeface="Calibri" pitchFamily="34" charset="0"/>
              </a:rPr>
              <a:t>should also review animations to gain a good understanding of how audiences will respond as they will need to be able to compare audience responses in order to see the differences between individuals when watching the same animation.</a:t>
            </a:r>
          </a:p>
        </p:txBody>
      </p:sp>
      <p:sp>
        <p:nvSpPr>
          <p:cNvPr id="3" name="Title 2"/>
          <p:cNvSpPr>
            <a:spLocks noGrp="1"/>
          </p:cNvSpPr>
          <p:nvPr>
            <p:ph type="title"/>
          </p:nvPr>
        </p:nvSpPr>
        <p:spPr>
          <a:xfrm>
            <a:off x="230832" y="116632"/>
            <a:ext cx="8733656" cy="504056"/>
          </a:xfrm>
        </p:spPr>
        <p:txBody>
          <a:bodyPr>
            <a:noAutofit/>
          </a:bodyPr>
          <a:lstStyle/>
          <a:p>
            <a:r>
              <a:rPr lang="en-GB" sz="2000" dirty="0" smtClean="0"/>
              <a:t>LO4 </a:t>
            </a:r>
            <a:r>
              <a:rPr lang="en-GB" sz="2000" dirty="0"/>
              <a:t>- </a:t>
            </a:r>
            <a:r>
              <a:rPr lang="en-GB" sz="2000" dirty="0" smtClean="0"/>
              <a:t>Understand </a:t>
            </a:r>
            <a:r>
              <a:rPr lang="en-GB" sz="2000" dirty="0"/>
              <a:t>Uses and Principles of web animation </a:t>
            </a:r>
            <a:r>
              <a:rPr lang="en-GB" sz="2000" dirty="0" smtClean="0"/>
              <a:t>- Scenario</a:t>
            </a:r>
            <a:endParaRPr lang="en-GB" sz="2000" dirty="0"/>
          </a:p>
        </p:txBody>
      </p:sp>
    </p:spTree>
    <p:extLst>
      <p:ext uri="{BB962C8B-B14F-4D97-AF65-F5344CB8AC3E}">
        <p14:creationId xmlns:p14="http://schemas.microsoft.com/office/powerpoint/2010/main" val="244708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rmAutofit/>
          </a:bodyPr>
          <a:lstStyle/>
          <a:p>
            <a:pPr marL="266700" indent="-266700"/>
            <a:r>
              <a:rPr lang="en-GB" sz="2000" dirty="0" smtClean="0">
                <a:latin typeface="Calibri" pitchFamily="34" charset="0"/>
                <a:cs typeface="Calibri" pitchFamily="34" charset="0"/>
              </a:rPr>
              <a:t>Feedback from your presentation and proposal can be gained from two defined areas; primary and secondary.</a:t>
            </a:r>
          </a:p>
          <a:p>
            <a:pPr marL="269875" indent="-255588"/>
            <a:r>
              <a:rPr lang="en-GB" sz="2000" b="1" dirty="0" smtClean="0">
                <a:latin typeface="Calibri" pitchFamily="34" charset="0"/>
                <a:cs typeface="Calibri" pitchFamily="34" charset="0"/>
              </a:rPr>
              <a:t>Primary research</a:t>
            </a:r>
            <a:r>
              <a:rPr lang="en-GB" sz="2000" dirty="0" smtClean="0">
                <a:latin typeface="Calibri" pitchFamily="34" charset="0"/>
                <a:cs typeface="Calibri" pitchFamily="34" charset="0"/>
              </a:rPr>
              <a:t>  or field research - This involves the collection of data that does not already exist. This can be achieved through numerous forms, including questionnaires and interviews. There are many downsides for this type of research:</a:t>
            </a:r>
          </a:p>
          <a:p>
            <a:pPr marL="525463" lvl="1"/>
            <a:r>
              <a:rPr lang="en-GB" sz="2000" dirty="0" smtClean="0">
                <a:latin typeface="Calibri" pitchFamily="34" charset="0"/>
                <a:cs typeface="Calibri" pitchFamily="34" charset="0"/>
              </a:rPr>
              <a:t>Could be very expensive because many people need to be contacted and those responses analysed.</a:t>
            </a:r>
          </a:p>
          <a:p>
            <a:pPr marL="525463" lvl="1"/>
            <a:r>
              <a:rPr lang="en-GB" sz="2000" dirty="0" smtClean="0">
                <a:latin typeface="Calibri" pitchFamily="34" charset="0"/>
                <a:cs typeface="Calibri" pitchFamily="34" charset="0"/>
              </a:rPr>
              <a:t>Can take a long time and be out of date when by the time the research is complete.</a:t>
            </a:r>
          </a:p>
          <a:p>
            <a:pPr marL="525463" lvl="1"/>
            <a:r>
              <a:rPr lang="en-GB" sz="2000" dirty="0" smtClean="0">
                <a:latin typeface="Calibri" pitchFamily="34" charset="0"/>
                <a:cs typeface="Calibri" pitchFamily="34" charset="0"/>
              </a:rPr>
              <a:t>People may not reply if emails or letters used.</a:t>
            </a:r>
          </a:p>
          <a:p>
            <a:pPr marL="525463" lvl="1"/>
            <a:r>
              <a:rPr lang="en-GB" sz="2000" dirty="0" smtClean="0">
                <a:latin typeface="Calibri" pitchFamily="34" charset="0"/>
                <a:cs typeface="Calibri" pitchFamily="34" charset="0"/>
              </a:rPr>
              <a:t>Questionnaires can be boring and lead to erroneous responses</a:t>
            </a:r>
          </a:p>
          <a:p>
            <a:pPr marL="255588" indent="-255588"/>
            <a:r>
              <a:rPr lang="en-GB" sz="2000" b="1" dirty="0" smtClean="0">
                <a:latin typeface="Calibri" pitchFamily="34" charset="0"/>
                <a:cs typeface="Calibri" pitchFamily="34" charset="0"/>
              </a:rPr>
              <a:t>Secondary research</a:t>
            </a:r>
            <a:r>
              <a:rPr lang="en-GB" sz="2000" dirty="0" smtClean="0">
                <a:latin typeface="Calibri" pitchFamily="34" charset="0"/>
                <a:cs typeface="Calibri" pitchFamily="34" charset="0"/>
              </a:rPr>
              <a:t> or desk research - This involves the summary or collation of existing research rather than primary research, internal or external, where data is collected from, for example, research subjects or experiments.  This is basically using someone else’s primary research to aid your own research problem.</a:t>
            </a:r>
          </a:p>
        </p:txBody>
      </p:sp>
      <p:sp>
        <p:nvSpPr>
          <p:cNvPr id="15" name="Title 2"/>
          <p:cNvSpPr txBox="1">
            <a:spLocks/>
          </p:cNvSpPr>
          <p:nvPr/>
        </p:nvSpPr>
        <p:spPr>
          <a:xfrm>
            <a:off x="230832" y="116632"/>
            <a:ext cx="8733656" cy="576064"/>
          </a:xfrm>
          <a:prstGeom prst="rect">
            <a:avLst/>
          </a:prstGeom>
        </p:spPr>
        <p:txBody>
          <a:bodyPr vert="horz" rtlCol="0" anchor="ctr">
            <a:normAutofit fontScale="82500" lnSpcReduction="1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a:t>
            </a:r>
            <a:r>
              <a:rPr lang="en-GB" sz="3200" dirty="0" smtClean="0"/>
              <a:t>4.1 </a:t>
            </a:r>
            <a:r>
              <a:rPr lang="en-GB" sz="3200" dirty="0" smtClean="0"/>
              <a:t>– </a:t>
            </a:r>
            <a:r>
              <a:rPr lang="en-GB" sz="3200" dirty="0">
                <a:cs typeface="Calibri" pitchFamily="34" charset="0"/>
              </a:rPr>
              <a:t>Feedback </a:t>
            </a:r>
            <a:r>
              <a:rPr lang="en-GB" sz="3200" dirty="0" smtClean="0">
                <a:cs typeface="Calibri" pitchFamily="34" charset="0"/>
              </a:rPr>
              <a:t>Formats – Primary and Secondary</a:t>
            </a:r>
            <a:endParaRPr lang="en-GB" sz="3200" dirty="0"/>
          </a:p>
        </p:txBody>
      </p:sp>
    </p:spTree>
    <p:extLst>
      <p:ext uri="{BB962C8B-B14F-4D97-AF65-F5344CB8AC3E}">
        <p14:creationId xmlns:p14="http://schemas.microsoft.com/office/powerpoint/2010/main" val="34230565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145246"/>
          </a:xfrm>
        </p:spPr>
        <p:txBody>
          <a:bodyPr>
            <a:normAutofit/>
          </a:bodyPr>
          <a:lstStyle/>
          <a:p>
            <a:pPr marL="365125" indent="-365125"/>
            <a:r>
              <a:rPr lang="en-US" sz="2000" b="1" dirty="0" smtClean="0">
                <a:latin typeface="Calibri" pitchFamily="34" charset="0"/>
                <a:cs typeface="Calibri" pitchFamily="34" charset="0"/>
              </a:rPr>
              <a:t>Questionnaires - </a:t>
            </a:r>
            <a:r>
              <a:rPr lang="en-GB" sz="2000" dirty="0" smtClean="0">
                <a:latin typeface="Calibri" pitchFamily="34" charset="0"/>
                <a:cs typeface="Calibri" pitchFamily="34" charset="0"/>
              </a:rPr>
              <a:t>These are structured data collection methods that allow the participant an opportunity to express their opinions through a series of questions.  Questionnaires</a:t>
            </a:r>
            <a:r>
              <a:rPr lang="en-US" sz="2000" dirty="0" smtClean="0">
                <a:latin typeface="Calibri" pitchFamily="34" charset="0"/>
                <a:cs typeface="Calibri" pitchFamily="34" charset="0"/>
              </a:rPr>
              <a:t> are a popular means of collecting data, but are difficult to design and often require many rewrites before an acceptable questionnaire is produced.</a:t>
            </a:r>
            <a:endParaRPr lang="en-GB" sz="2000" dirty="0" smtClean="0">
              <a:latin typeface="Calibri" pitchFamily="34" charset="0"/>
              <a:cs typeface="Calibri" pitchFamily="34" charset="0"/>
            </a:endParaRPr>
          </a:p>
          <a:p>
            <a:endParaRPr lang="en-GB" sz="20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67036643"/>
              </p:ext>
            </p:extLst>
          </p:nvPr>
        </p:nvGraphicFramePr>
        <p:xfrm>
          <a:off x="179512" y="2348880"/>
          <a:ext cx="8640960" cy="4119880"/>
        </p:xfrm>
        <a:graphic>
          <a:graphicData uri="http://schemas.openxmlformats.org/drawingml/2006/table">
            <a:tbl>
              <a:tblPr firstRow="1" bandRow="1">
                <a:tableStyleId>{5C22544A-7EE6-4342-B048-85BDC9FD1C3A}</a:tableStyleId>
              </a:tblPr>
              <a:tblGrid>
                <a:gridCol w="3744416"/>
                <a:gridCol w="4896544"/>
              </a:tblGrid>
              <a:tr h="370840">
                <a:tc>
                  <a:txBody>
                    <a:bodyPr/>
                    <a:lstStyle/>
                    <a:p>
                      <a:pPr algn="ctr"/>
                      <a:r>
                        <a:rPr lang="en-GB" sz="1600" dirty="0" smtClean="0">
                          <a:solidFill>
                            <a:schemeClr val="tx1"/>
                          </a:solidFill>
                          <a:latin typeface="Calibri" pitchFamily="34" charset="0"/>
                          <a:cs typeface="Calibri" pitchFamily="34" charset="0"/>
                        </a:rPr>
                        <a:t>Advantages</a:t>
                      </a:r>
                      <a:endParaRPr lang="en-GB" sz="1600" dirty="0">
                        <a:solidFill>
                          <a:schemeClr val="tx1"/>
                        </a:solidFill>
                        <a:latin typeface="Calibri" pitchFamily="34" charset="0"/>
                        <a:cs typeface="Calibri" pitchFamily="34" charset="0"/>
                      </a:endParaRPr>
                    </a:p>
                  </a:txBody>
                  <a:tcPr/>
                </a:tc>
                <a:tc>
                  <a:txBody>
                    <a:bodyPr/>
                    <a:lstStyle/>
                    <a:p>
                      <a:pPr algn="ctr"/>
                      <a:r>
                        <a:rPr lang="en-GB" sz="1600" dirty="0" smtClean="0">
                          <a:solidFill>
                            <a:schemeClr val="tx1"/>
                          </a:solidFill>
                          <a:latin typeface="Calibri" pitchFamily="34" charset="0"/>
                          <a:cs typeface="Calibri" pitchFamily="34" charset="0"/>
                        </a:rPr>
                        <a:t>Disadvantages</a:t>
                      </a:r>
                      <a:endParaRPr lang="en-GB" sz="1600" dirty="0">
                        <a:solidFill>
                          <a:schemeClr val="tx1"/>
                        </a:solidFill>
                        <a:latin typeface="Calibri" pitchFamily="34" charset="0"/>
                        <a:cs typeface="Calibri" pitchFamily="34" charset="0"/>
                      </a:endParaRPr>
                    </a:p>
                  </a:txBody>
                  <a:tcPr/>
                </a:tc>
              </a:tr>
              <a:tr h="370840">
                <a:tc>
                  <a:txBody>
                    <a:bodyPr/>
                    <a:lstStyle/>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be used as a method in their own right or as a basis for interviewing or a telephone survey.</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be posted, e-mailed or used online.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Can cover a large number of people.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Wider geographic coverage.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Relatively cheap to make and analyse,</a:t>
                      </a:r>
                      <a:r>
                        <a:rPr kumimoji="0" lang="en-US" sz="1600" kern="1200" baseline="0" dirty="0" smtClean="0">
                          <a:solidFill>
                            <a:schemeClr val="tx1"/>
                          </a:solidFill>
                          <a:latin typeface="Calibri" pitchFamily="34" charset="0"/>
                          <a:ea typeface="+mn-ea"/>
                          <a:cs typeface="Calibri" pitchFamily="34" charset="0"/>
                        </a:rPr>
                        <a:t> specifically online ones.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 prior arrangements are needed.</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Avoids embarrassment on the part of the interviewee.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Interviewee can consider responses.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Possible anonymity of interviewee.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reduced interviewer bias. </a:t>
                      </a:r>
                      <a:endParaRPr kumimoji="0" lang="en-GB" sz="1600" kern="1200" dirty="0" smtClean="0">
                        <a:solidFill>
                          <a:schemeClr val="tx1"/>
                        </a:solidFill>
                        <a:latin typeface="Calibri" pitchFamily="34" charset="0"/>
                        <a:ea typeface="+mn-ea"/>
                        <a:cs typeface="Calibri" pitchFamily="34" charset="0"/>
                      </a:endParaRPr>
                    </a:p>
                  </a:txBody>
                  <a:tcPr/>
                </a:tc>
                <a:tc>
                  <a:txBody>
                    <a:bodyPr/>
                    <a:lstStyle/>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Design problems.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Questions have to be relatively simple.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Historically low response rate (although inducements may help).</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Time delay whilst waiting for returned responses.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Require a return deadline.</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Assumes no literacy problems.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 control over who completes it.</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Not possible to give assistance if required.</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Problems with incomplete questionnaires.</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Replies not spontaneous and independent of each other.</a:t>
                      </a:r>
                      <a:endParaRPr kumimoji="0" lang="en-GB" sz="1600" kern="1200" dirty="0" smtClean="0">
                        <a:solidFill>
                          <a:schemeClr val="tx1"/>
                        </a:solidFill>
                        <a:latin typeface="Calibri" pitchFamily="34" charset="0"/>
                        <a:ea typeface="+mn-ea"/>
                        <a:cs typeface="Calibri" pitchFamily="34" charset="0"/>
                      </a:endParaRPr>
                    </a:p>
                    <a:p>
                      <a:pPr marL="342900" lvl="0" indent="-342900">
                        <a:buFont typeface="+mj-lt"/>
                        <a:buAutoNum type="arabicPeriod"/>
                      </a:pPr>
                      <a:r>
                        <a:rPr kumimoji="0" lang="en-US" sz="1600" kern="1200" dirty="0" smtClean="0">
                          <a:solidFill>
                            <a:schemeClr val="tx1"/>
                          </a:solidFill>
                          <a:latin typeface="Calibri" pitchFamily="34" charset="0"/>
                          <a:ea typeface="+mn-ea"/>
                          <a:cs typeface="Calibri" pitchFamily="34" charset="0"/>
                        </a:rPr>
                        <a:t>Respondent can read all questions beforehand and then decide whether to complete or not. </a:t>
                      </a:r>
                      <a:endParaRPr kumimoji="0" lang="en-GB" sz="1600" kern="1200" dirty="0" smtClean="0">
                        <a:solidFill>
                          <a:schemeClr val="tx1"/>
                        </a:solidFill>
                        <a:latin typeface="Calibri" pitchFamily="34" charset="0"/>
                        <a:ea typeface="+mn-ea"/>
                        <a:cs typeface="Calibri" pitchFamily="34" charset="0"/>
                      </a:endParaRPr>
                    </a:p>
                  </a:txBody>
                  <a:tcPr/>
                </a:tc>
              </a:tr>
            </a:tbl>
          </a:graphicData>
        </a:graphic>
      </p:graphicFrame>
      <p:sp>
        <p:nvSpPr>
          <p:cNvPr id="5" name="Title 2"/>
          <p:cNvSpPr txBox="1">
            <a:spLocks/>
          </p:cNvSpPr>
          <p:nvPr/>
        </p:nvSpPr>
        <p:spPr>
          <a:xfrm>
            <a:off x="230832" y="116632"/>
            <a:ext cx="8733656" cy="576064"/>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a:t>
            </a:r>
            <a:r>
              <a:rPr lang="en-GB" sz="3200" dirty="0" smtClean="0"/>
              <a:t>4.1 </a:t>
            </a:r>
            <a:r>
              <a:rPr lang="en-GB" sz="3200" dirty="0" smtClean="0"/>
              <a:t>– </a:t>
            </a:r>
            <a:r>
              <a:rPr lang="en-GB" sz="3200" dirty="0">
                <a:cs typeface="Calibri" pitchFamily="34" charset="0"/>
              </a:rPr>
              <a:t>Feedback </a:t>
            </a:r>
            <a:r>
              <a:rPr lang="en-GB" sz="3200" dirty="0" smtClean="0">
                <a:cs typeface="Calibri" pitchFamily="34" charset="0"/>
              </a:rPr>
              <a:t>Formats – Questionnaires</a:t>
            </a:r>
            <a:endParaRPr lang="en-GB" sz="3200" dirty="0"/>
          </a:p>
        </p:txBody>
      </p:sp>
    </p:spTree>
    <p:extLst>
      <p:ext uri="{BB962C8B-B14F-4D97-AF65-F5344CB8AC3E}">
        <p14:creationId xmlns:p14="http://schemas.microsoft.com/office/powerpoint/2010/main" val="341674533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55588" indent="-255588"/>
            <a:r>
              <a:rPr lang="en-GB" sz="1800" dirty="0" smtClean="0">
                <a:latin typeface="Calibri" pitchFamily="34" charset="0"/>
                <a:cs typeface="Calibri" pitchFamily="34" charset="0"/>
              </a:rPr>
              <a:t>Use </a:t>
            </a:r>
            <a:r>
              <a:rPr lang="en-GB" sz="1800" dirty="0">
                <a:latin typeface="Calibri" pitchFamily="34" charset="0"/>
                <a:cs typeface="Calibri" pitchFamily="34" charset="0"/>
              </a:rPr>
              <a:t>of </a:t>
            </a:r>
            <a:r>
              <a:rPr lang="en-GB" sz="1800" b="1" dirty="0">
                <a:latin typeface="Calibri" pitchFamily="34" charset="0"/>
                <a:cs typeface="Calibri" pitchFamily="34" charset="0"/>
              </a:rPr>
              <a:t>open </a:t>
            </a:r>
            <a:r>
              <a:rPr lang="en-GB" sz="1800" dirty="0">
                <a:latin typeface="Calibri" pitchFamily="34" charset="0"/>
                <a:cs typeface="Calibri" pitchFamily="34" charset="0"/>
              </a:rPr>
              <a:t>and </a:t>
            </a:r>
            <a:r>
              <a:rPr lang="en-GB" sz="1800" b="1" dirty="0">
                <a:latin typeface="Calibri" pitchFamily="34" charset="0"/>
                <a:cs typeface="Calibri" pitchFamily="34" charset="0"/>
              </a:rPr>
              <a:t>closed</a:t>
            </a:r>
            <a:r>
              <a:rPr lang="en-GB" sz="1800" dirty="0">
                <a:latin typeface="Calibri" pitchFamily="34" charset="0"/>
                <a:cs typeface="Calibri" pitchFamily="34" charset="0"/>
              </a:rPr>
              <a:t> Questions</a:t>
            </a:r>
          </a:p>
          <a:p>
            <a:pPr marL="255588" indent="-255588"/>
            <a:r>
              <a:rPr lang="en-GB" sz="1800" dirty="0">
                <a:latin typeface="Calibri" pitchFamily="34" charset="0"/>
                <a:cs typeface="Calibri" pitchFamily="34" charset="0"/>
              </a:rPr>
              <a:t>Use of </a:t>
            </a:r>
            <a:r>
              <a:rPr lang="en-GB" sz="1800" b="1" dirty="0">
                <a:latin typeface="Calibri" pitchFamily="34" charset="0"/>
                <a:cs typeface="Calibri" pitchFamily="34" charset="0"/>
              </a:rPr>
              <a:t>Quantitative </a:t>
            </a:r>
            <a:r>
              <a:rPr lang="en-GB" sz="1800" dirty="0">
                <a:latin typeface="Calibri" pitchFamily="34" charset="0"/>
                <a:cs typeface="Calibri" pitchFamily="34" charset="0"/>
              </a:rPr>
              <a:t>and</a:t>
            </a:r>
            <a:r>
              <a:rPr lang="en-GB" sz="1800" b="1" dirty="0">
                <a:latin typeface="Calibri" pitchFamily="34" charset="0"/>
                <a:cs typeface="Calibri" pitchFamily="34" charset="0"/>
              </a:rPr>
              <a:t> Qualitative </a:t>
            </a:r>
            <a:r>
              <a:rPr lang="en-GB" sz="1800" dirty="0">
                <a:latin typeface="Calibri" pitchFamily="34" charset="0"/>
                <a:cs typeface="Calibri" pitchFamily="34" charset="0"/>
              </a:rPr>
              <a:t>Questions</a:t>
            </a:r>
          </a:p>
          <a:p>
            <a:pPr marL="255588" indent="-255588"/>
            <a:r>
              <a:rPr lang="en-GB" sz="1800" dirty="0">
                <a:latin typeface="Calibri" pitchFamily="34" charset="0"/>
                <a:cs typeface="Calibri" pitchFamily="34" charset="0"/>
              </a:rPr>
              <a:t>Creating appropriate questions is very important when conducting questionnaires and interviews.  It is therefore important that any questions should be carefully worded as to collect the correct non biased data that is required. Keep in mind why you are collecting data, what is it you want to find out and base your questions around that.</a:t>
            </a:r>
          </a:p>
          <a:p>
            <a:pPr marL="255588" indent="-255588"/>
            <a:r>
              <a:rPr lang="en-GB" sz="1800" b="1" dirty="0">
                <a:latin typeface="Calibri" pitchFamily="34" charset="0"/>
                <a:cs typeface="Calibri" pitchFamily="34" charset="0"/>
              </a:rPr>
              <a:t>Careful questioning</a:t>
            </a:r>
            <a:r>
              <a:rPr lang="en-GB" sz="1800" dirty="0">
                <a:latin typeface="Calibri" pitchFamily="34" charset="0"/>
                <a:cs typeface="Calibri" pitchFamily="34" charset="0"/>
              </a:rPr>
              <a:t> - Questions can be Ambiguous or misunderstood which lead to ambiguous or poor answers where by any data collected would be inaccurate which gives poor or inaccurate conclusions.</a:t>
            </a:r>
          </a:p>
          <a:p>
            <a:pPr marL="255588" indent="-255588"/>
            <a:r>
              <a:rPr lang="en-GB" sz="1800" dirty="0">
                <a:latin typeface="Calibri" pitchFamily="34" charset="0"/>
                <a:cs typeface="Calibri" pitchFamily="34" charset="0"/>
              </a:rPr>
              <a:t>Questions can be open  allowing a range of responses or closed allowing a limited set of answers from a selection:</a:t>
            </a:r>
          </a:p>
          <a:p>
            <a:pPr lvl="1"/>
            <a:r>
              <a:rPr lang="en-GB" sz="1800" dirty="0">
                <a:latin typeface="Calibri" pitchFamily="34" charset="0"/>
                <a:cs typeface="Calibri" pitchFamily="34" charset="0"/>
              </a:rPr>
              <a:t>Open questions tend to give more information but are harder to analyse.</a:t>
            </a:r>
          </a:p>
          <a:p>
            <a:pPr lvl="1"/>
            <a:r>
              <a:rPr lang="en-GB" sz="1800" dirty="0">
                <a:latin typeface="Calibri" pitchFamily="34" charset="0"/>
                <a:cs typeface="Calibri" pitchFamily="34" charset="0"/>
              </a:rPr>
              <a:t>Closed questions give a range of options  which can be easier to analyse and produce statistics on.</a:t>
            </a:r>
          </a:p>
          <a:p>
            <a:pPr marL="285750" indent="-285750"/>
            <a:r>
              <a:rPr lang="en-GB" sz="1800" dirty="0">
                <a:latin typeface="Calibri" pitchFamily="34" charset="0"/>
                <a:cs typeface="Calibri" pitchFamily="34" charset="0"/>
              </a:rPr>
              <a:t>Questions can also be leading, sometimes this is done intentionally other times subliminally. This can occur subtly by a change of expression or tone of voice or quite overtly like asking a question - You do like video games, don’t you</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16" name="Title 2"/>
          <p:cNvSpPr txBox="1">
            <a:spLocks/>
          </p:cNvSpPr>
          <p:nvPr/>
        </p:nvSpPr>
        <p:spPr>
          <a:xfrm>
            <a:off x="230832" y="116632"/>
            <a:ext cx="8733656" cy="576064"/>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P4.1 – </a:t>
            </a:r>
            <a:r>
              <a:rPr lang="en-GB" sz="3200" dirty="0">
                <a:cs typeface="Calibri" pitchFamily="34" charset="0"/>
              </a:rPr>
              <a:t>Feedback Formats – Questionnaires</a:t>
            </a:r>
            <a:endParaRPr lang="en-GB" sz="3200" dirty="0"/>
          </a:p>
        </p:txBody>
      </p:sp>
    </p:spTree>
    <p:extLst>
      <p:ext uri="{BB962C8B-B14F-4D97-AF65-F5344CB8AC3E}">
        <p14:creationId xmlns:p14="http://schemas.microsoft.com/office/powerpoint/2010/main" val="44591610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832" y="692697"/>
            <a:ext cx="8733656" cy="5256584"/>
          </a:xfrm>
        </p:spPr>
        <p:txBody>
          <a:bodyPr>
            <a:noAutofit/>
          </a:bodyPr>
          <a:lstStyle/>
          <a:p>
            <a:pPr marL="273050" indent="-273050"/>
            <a:r>
              <a:rPr lang="en-GB" sz="2000" b="1" dirty="0" smtClean="0">
                <a:latin typeface="Calibri" pitchFamily="34" charset="0"/>
                <a:cs typeface="Calibri" pitchFamily="34" charset="0"/>
              </a:rPr>
              <a:t>Discussions – </a:t>
            </a:r>
            <a:r>
              <a:rPr lang="en-GB" sz="2000" dirty="0" smtClean="0">
                <a:latin typeface="Calibri" pitchFamily="34" charset="0"/>
                <a:cs typeface="Calibri" pitchFamily="34" charset="0"/>
              </a:rPr>
              <a:t>Discussions tend to involve a group of people, not always evenly mixed, like a classroom, where each attendee can comment on what they think. Discussions need a leader generally, someone to guide the conversation back to comments that are helpful. </a:t>
            </a:r>
          </a:p>
          <a:p>
            <a:pPr marL="273050" indent="-273050"/>
            <a:r>
              <a:rPr lang="en-GB" sz="2000" dirty="0" smtClean="0">
                <a:latin typeface="Calibri" pitchFamily="34" charset="0"/>
                <a:cs typeface="Calibri" pitchFamily="34" charset="0"/>
              </a:rPr>
              <a:t>An example of a discussion would be a panel of guests with an audience like Question Time. The guests will be biased, they will have come to the discussion with an agenda so they will not be the average audience. Advantages include open debate, varied opinions, free comments good and bad</a:t>
            </a:r>
            <a:r>
              <a:rPr lang="en-GB" sz="2000" dirty="0">
                <a:latin typeface="Calibri" pitchFamily="34" charset="0"/>
                <a:cs typeface="Calibri" pitchFamily="34" charset="0"/>
              </a:rPr>
              <a:t>. Downsides include </a:t>
            </a:r>
            <a:r>
              <a:rPr lang="en-GB" sz="2000" dirty="0" smtClean="0">
                <a:latin typeface="Calibri" pitchFamily="34" charset="0"/>
                <a:cs typeface="Calibri" pitchFamily="34" charset="0"/>
              </a:rPr>
              <a:t>bias, the opinion will not be average, needs to be hosted, hard to record and often the discussion will be led.</a:t>
            </a:r>
            <a:endParaRPr lang="en-GB" sz="2000" dirty="0" smtClean="0">
              <a:latin typeface="Calibri" pitchFamily="34" charset="0"/>
              <a:cs typeface="Calibri" pitchFamily="34" charset="0"/>
            </a:endParaRPr>
          </a:p>
          <a:p>
            <a:pPr marL="273050" indent="-273050"/>
            <a:r>
              <a:rPr lang="en-GB" sz="2000" b="1" dirty="0" smtClean="0">
                <a:latin typeface="Calibri" pitchFamily="34" charset="0"/>
                <a:cs typeface="Calibri" pitchFamily="34" charset="0"/>
              </a:rPr>
              <a:t>Focus Groups – </a:t>
            </a:r>
            <a:r>
              <a:rPr lang="en-GB" sz="2000" dirty="0" smtClean="0">
                <a:latin typeface="Calibri" pitchFamily="34" charset="0"/>
                <a:cs typeface="Calibri" pitchFamily="34" charset="0"/>
              </a:rPr>
              <a:t>These are discussions where the audience has been hand selected for the purpose, they should be average so the opinion is varied and more honest, the larger the focus group, the closer opinion you will get. An example of a Focus group is a jury or student body, elected members who get involved. Focus groups are also led by the interviewer but opinion is easier to record. Advantages is the likelihood of a better, less varied response, disadvantages include arrangement times and organisational issues.</a:t>
            </a:r>
            <a:endParaRPr lang="en-GB" sz="2000" dirty="0" smtClean="0">
              <a:latin typeface="Calibri" pitchFamily="34" charset="0"/>
              <a:cs typeface="Calibri" pitchFamily="34" charset="0"/>
            </a:endParaRPr>
          </a:p>
        </p:txBody>
      </p:sp>
      <p:sp>
        <p:nvSpPr>
          <p:cNvPr id="15" name="Title 2"/>
          <p:cNvSpPr txBox="1">
            <a:spLocks/>
          </p:cNvSpPr>
          <p:nvPr/>
        </p:nvSpPr>
        <p:spPr>
          <a:xfrm>
            <a:off x="230832" y="116632"/>
            <a:ext cx="8733656" cy="576064"/>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P4.1 – </a:t>
            </a:r>
            <a:r>
              <a:rPr lang="en-GB" sz="3200" dirty="0">
                <a:cs typeface="Calibri" pitchFamily="34" charset="0"/>
              </a:rPr>
              <a:t>Feedback Formats – </a:t>
            </a:r>
            <a:r>
              <a:rPr lang="en-GB" sz="3200" dirty="0" smtClean="0">
                <a:cs typeface="Calibri" pitchFamily="34" charset="0"/>
              </a:rPr>
              <a:t>Discussions and Focus Groups</a:t>
            </a:r>
            <a:endParaRPr lang="en-GB" sz="3200" dirty="0"/>
          </a:p>
        </p:txBody>
      </p:sp>
    </p:spTree>
    <p:extLst>
      <p:ext uri="{BB962C8B-B14F-4D97-AF65-F5344CB8AC3E}">
        <p14:creationId xmlns:p14="http://schemas.microsoft.com/office/powerpoint/2010/main" val="249472164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8712968" cy="5256584"/>
          </a:xfrm>
        </p:spPr>
        <p:txBody>
          <a:bodyPr>
            <a:normAutofit fontScale="85000" lnSpcReduction="20000"/>
          </a:bodyPr>
          <a:lstStyle/>
          <a:p>
            <a:pPr marL="342900" indent="-342900"/>
            <a:r>
              <a:rPr lang="en-GB" sz="2000" b="1" dirty="0" smtClean="0">
                <a:latin typeface="Calibri" pitchFamily="34" charset="0"/>
                <a:cs typeface="Calibri" pitchFamily="34" charset="0"/>
              </a:rPr>
              <a:t>Verbal Interview - </a:t>
            </a:r>
            <a:r>
              <a:rPr lang="en-GB" sz="2000" dirty="0" smtClean="0">
                <a:latin typeface="Calibri" pitchFamily="34" charset="0"/>
                <a:cs typeface="Calibri" pitchFamily="34" charset="0"/>
              </a:rPr>
              <a:t>Interviews are loosely structured data collecting techniques with the ability to alter the line of questioning according to the answer.  This allows a probing and thorough examination of the subject and their opinions.</a:t>
            </a:r>
          </a:p>
          <a:p>
            <a:pPr marL="342900" indent="-342900"/>
            <a:r>
              <a:rPr lang="en-GB" sz="2000" dirty="0" smtClean="0">
                <a:latin typeface="Calibri" pitchFamily="34" charset="0"/>
                <a:cs typeface="Calibri" pitchFamily="34" charset="0"/>
              </a:rPr>
              <a:t>Interviews when performed well can generate a lot of information but this can lead to information overload and difficulties in analysis, qualitative answers particularly.  They are also time consuming and could be open to bias due to leading questions.</a:t>
            </a:r>
          </a:p>
          <a:p>
            <a:pPr marL="342900" indent="-342900"/>
            <a:r>
              <a:rPr lang="en-GB" sz="2000" dirty="0" smtClean="0">
                <a:latin typeface="Calibri" pitchFamily="34" charset="0"/>
                <a:cs typeface="Calibri" pitchFamily="34" charset="0"/>
              </a:rPr>
              <a:t>Good interviewers follow brief prompts and allow the respondent to answer the questions then use probing to gather the important information.</a:t>
            </a:r>
          </a:p>
          <a:p>
            <a:pPr marL="342900" indent="-342900"/>
            <a:r>
              <a:rPr lang="en-GB" sz="2000" b="1" dirty="0">
                <a:latin typeface="Calibri" pitchFamily="34" charset="0"/>
                <a:cs typeface="Calibri" pitchFamily="34" charset="0"/>
              </a:rPr>
              <a:t>Data </a:t>
            </a:r>
            <a:r>
              <a:rPr lang="en-GB" sz="2000" b="1" dirty="0" smtClean="0">
                <a:latin typeface="Calibri" pitchFamily="34" charset="0"/>
                <a:cs typeface="Calibri" pitchFamily="34" charset="0"/>
              </a:rPr>
              <a:t>logging - </a:t>
            </a:r>
            <a:r>
              <a:rPr lang="en-GB" sz="2000" dirty="0" smtClean="0">
                <a:latin typeface="Calibri" pitchFamily="34" charset="0"/>
                <a:cs typeface="Calibri" pitchFamily="34" charset="0"/>
              </a:rPr>
              <a:t>Data </a:t>
            </a:r>
            <a:r>
              <a:rPr lang="en-GB" sz="2000" dirty="0">
                <a:latin typeface="Calibri" pitchFamily="34" charset="0"/>
                <a:cs typeface="Calibri" pitchFamily="34" charset="0"/>
              </a:rPr>
              <a:t>logging is the capturing of quantitative information which sometimes involves the use of automated tools.  It is usually as simple as a count of an occurrence over a time frame, although other variables can be used such as speed, time or weight.</a:t>
            </a:r>
          </a:p>
          <a:p>
            <a:pPr marL="342900" indent="-342900"/>
            <a:r>
              <a:rPr lang="en-GB" sz="2000" dirty="0">
                <a:latin typeface="Calibri" pitchFamily="34" charset="0"/>
                <a:cs typeface="Calibri" pitchFamily="34" charset="0"/>
              </a:rPr>
              <a:t>Examples of data logging may include the frequency of cars along a section of road, the number of people entering a shop during a time frame or the speed at which a number of people complete a </a:t>
            </a:r>
            <a:r>
              <a:rPr lang="en-GB" sz="2000" dirty="0" smtClean="0">
                <a:latin typeface="Calibri" pitchFamily="34" charset="0"/>
                <a:cs typeface="Calibri" pitchFamily="34" charset="0"/>
              </a:rPr>
              <a:t>test. Anything </a:t>
            </a:r>
            <a:r>
              <a:rPr lang="en-GB" sz="2000" dirty="0">
                <a:latin typeface="Calibri" pitchFamily="34" charset="0"/>
                <a:cs typeface="Calibri" pitchFamily="34" charset="0"/>
              </a:rPr>
              <a:t>that can be measured and captured can be data logged as long as </a:t>
            </a:r>
            <a:r>
              <a:rPr lang="en-GB" sz="2000" dirty="0" smtClean="0">
                <a:latin typeface="Calibri" pitchFamily="34" charset="0"/>
                <a:cs typeface="Calibri" pitchFamily="34" charset="0"/>
              </a:rPr>
              <a:t>personal opinion </a:t>
            </a:r>
            <a:r>
              <a:rPr lang="en-GB" sz="2000" dirty="0">
                <a:latin typeface="Calibri" pitchFamily="34" charset="0"/>
                <a:cs typeface="Calibri" pitchFamily="34" charset="0"/>
              </a:rPr>
              <a:t>is not </a:t>
            </a:r>
            <a:r>
              <a:rPr lang="en-GB" sz="2000" dirty="0" smtClean="0">
                <a:latin typeface="Calibri" pitchFamily="34" charset="0"/>
                <a:cs typeface="Calibri" pitchFamily="34" charset="0"/>
              </a:rPr>
              <a:t>requested.</a:t>
            </a:r>
          </a:p>
          <a:p>
            <a:pPr marL="342900" indent="-342900"/>
            <a:r>
              <a:rPr lang="en-GB" sz="2000" dirty="0" smtClean="0">
                <a:latin typeface="Calibri" pitchFamily="34" charset="0"/>
                <a:cs typeface="Calibri" pitchFamily="34" charset="0"/>
              </a:rPr>
              <a:t>Research </a:t>
            </a:r>
            <a:r>
              <a:rPr lang="en-GB" sz="2000" dirty="0">
                <a:latin typeface="Calibri" pitchFamily="34" charset="0"/>
                <a:cs typeface="Calibri" pitchFamily="34" charset="0"/>
              </a:rPr>
              <a:t>can consist of more than one technique and it is not unusually to perform a questionnaire and a short interview.  Using a variety of relevant techniques can allow a greater breadth of data which in turn can lead to more </a:t>
            </a:r>
            <a:r>
              <a:rPr lang="en-GB" sz="2000" dirty="0" smtClean="0">
                <a:latin typeface="Calibri" pitchFamily="34" charset="0"/>
                <a:cs typeface="Calibri" pitchFamily="34" charset="0"/>
              </a:rPr>
              <a:t>accurate </a:t>
            </a:r>
            <a:r>
              <a:rPr lang="en-GB" sz="2000" dirty="0">
                <a:latin typeface="Calibri" pitchFamily="34" charset="0"/>
                <a:cs typeface="Calibri" pitchFamily="34" charset="0"/>
              </a:rPr>
              <a:t>conclusions</a:t>
            </a:r>
            <a:r>
              <a:rPr lang="en-GB" sz="2000" dirty="0" smtClean="0">
                <a:latin typeface="Calibri" pitchFamily="34" charset="0"/>
                <a:cs typeface="Calibri" pitchFamily="34" charset="0"/>
              </a:rPr>
              <a:t>.</a:t>
            </a:r>
          </a:p>
          <a:p>
            <a:pPr marL="0" indent="0">
              <a:buNone/>
            </a:pPr>
            <a:r>
              <a:rPr lang="en-GB" sz="2000" b="1" dirty="0" smtClean="0">
                <a:latin typeface="Calibri" pitchFamily="34" charset="0"/>
                <a:cs typeface="Calibri" pitchFamily="34" charset="0"/>
              </a:rPr>
              <a:t>P4.1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01 </a:t>
            </a:r>
            <a:r>
              <a:rPr lang="en-GB" sz="2000" b="1" dirty="0">
                <a:latin typeface="Calibri" pitchFamily="34" charset="0"/>
                <a:cs typeface="Calibri" pitchFamily="34" charset="0"/>
              </a:rPr>
              <a:t>–</a:t>
            </a:r>
            <a:r>
              <a:rPr lang="en-GB" sz="2000" dirty="0">
                <a:latin typeface="Calibri" pitchFamily="34" charset="0"/>
                <a:cs typeface="Calibri" pitchFamily="34" charset="0"/>
              </a:rPr>
              <a:t> </a:t>
            </a:r>
            <a:r>
              <a:rPr lang="en-GB" sz="2000" dirty="0" smtClean="0">
                <a:solidFill>
                  <a:schemeClr val="dk1"/>
                </a:solidFill>
                <a:latin typeface="Calibri" pitchFamily="34" charset="0"/>
                <a:cs typeface="Calibri" pitchFamily="34" charset="0"/>
              </a:rPr>
              <a:t>Discuss  the range of methods of gaining feedback, outline their advantages and disadvantages</a:t>
            </a:r>
          </a:p>
          <a:p>
            <a:pPr marL="0" indent="0">
              <a:buNone/>
            </a:pPr>
            <a:r>
              <a:rPr lang="en-GB" sz="2000" b="1" dirty="0" smtClean="0">
                <a:solidFill>
                  <a:schemeClr val="dk1"/>
                </a:solidFill>
                <a:latin typeface="Calibri" pitchFamily="34" charset="0"/>
                <a:cs typeface="Calibri" pitchFamily="34" charset="0"/>
              </a:rPr>
              <a:t>P4.1 </a:t>
            </a:r>
            <a:r>
              <a:rPr lang="en-GB" sz="2000" b="1" dirty="0" smtClean="0">
                <a:solidFill>
                  <a:schemeClr val="dk1"/>
                </a:solidFill>
                <a:latin typeface="Calibri" pitchFamily="34" charset="0"/>
                <a:cs typeface="Calibri" pitchFamily="34" charset="0"/>
              </a:rPr>
              <a:t>– Task </a:t>
            </a:r>
            <a:r>
              <a:rPr lang="en-GB" sz="2000" b="1" dirty="0" smtClean="0">
                <a:solidFill>
                  <a:schemeClr val="dk1"/>
                </a:solidFill>
                <a:latin typeface="Calibri" pitchFamily="34" charset="0"/>
                <a:cs typeface="Calibri" pitchFamily="34" charset="0"/>
              </a:rPr>
              <a:t>02 </a:t>
            </a:r>
            <a:r>
              <a:rPr lang="en-GB" sz="2000" b="1" dirty="0" smtClean="0">
                <a:solidFill>
                  <a:schemeClr val="dk1"/>
                </a:solidFill>
                <a:latin typeface="Calibri" pitchFamily="34" charset="0"/>
                <a:cs typeface="Calibri" pitchFamily="34" charset="0"/>
              </a:rPr>
              <a:t>- </a:t>
            </a:r>
            <a:r>
              <a:rPr lang="en-GB" sz="2000" dirty="0">
                <a:solidFill>
                  <a:schemeClr val="dk1"/>
                </a:solidFill>
                <a:latin typeface="Calibri" pitchFamily="34" charset="0"/>
                <a:cs typeface="Calibri" pitchFamily="34" charset="0"/>
              </a:rPr>
              <a:t>J</a:t>
            </a:r>
            <a:r>
              <a:rPr lang="en-GB" sz="2000" dirty="0" smtClean="0">
                <a:solidFill>
                  <a:schemeClr val="dk1"/>
                </a:solidFill>
                <a:latin typeface="Calibri" pitchFamily="34" charset="0"/>
                <a:cs typeface="Calibri" pitchFamily="34" charset="0"/>
              </a:rPr>
              <a:t>ustify your choice of feedback method for your </a:t>
            </a:r>
            <a:r>
              <a:rPr lang="en-GB" sz="2000" dirty="0" smtClean="0">
                <a:solidFill>
                  <a:schemeClr val="dk1"/>
                </a:solidFill>
                <a:latin typeface="Calibri" pitchFamily="34" charset="0"/>
                <a:cs typeface="Calibri" pitchFamily="34" charset="0"/>
              </a:rPr>
              <a:t>Animation in </a:t>
            </a:r>
            <a:r>
              <a:rPr lang="en-GB" sz="2000" dirty="0">
                <a:solidFill>
                  <a:schemeClr val="dk1"/>
                </a:solidFill>
                <a:latin typeface="Calibri" pitchFamily="34" charset="0"/>
                <a:cs typeface="Calibri" pitchFamily="34" charset="0"/>
              </a:rPr>
              <a:t>terms of Verbal, Listening, Written and Questioning techniques that could be used</a:t>
            </a:r>
            <a:r>
              <a:rPr lang="en-GB" sz="2000" dirty="0" smtClean="0">
                <a:solidFill>
                  <a:schemeClr val="dk1"/>
                </a:solidFill>
                <a:latin typeface="Calibri" pitchFamily="34" charset="0"/>
                <a:cs typeface="Calibri" pitchFamily="34" charset="0"/>
              </a:rPr>
              <a:t>.</a:t>
            </a:r>
            <a:endParaRPr lang="en-GB" sz="2000" dirty="0">
              <a:solidFill>
                <a:schemeClr val="dk1"/>
              </a:solidFill>
              <a:latin typeface="Calibri" pitchFamily="34" charset="0"/>
              <a:cs typeface="Calibri" pitchFamily="34" charset="0"/>
            </a:endParaRPr>
          </a:p>
          <a:p>
            <a:pPr marL="0" indent="0">
              <a:buNone/>
            </a:pPr>
            <a:endParaRPr lang="en-GB" sz="2000" dirty="0">
              <a:solidFill>
                <a:schemeClr val="dk1"/>
              </a:solidFill>
              <a:latin typeface="Calibri" pitchFamily="34" charset="0"/>
              <a:cs typeface="Calibri" pitchFamily="34" charset="0"/>
            </a:endParaRPr>
          </a:p>
        </p:txBody>
      </p:sp>
      <p:sp>
        <p:nvSpPr>
          <p:cNvPr id="15" name="Title 2"/>
          <p:cNvSpPr txBox="1">
            <a:spLocks/>
          </p:cNvSpPr>
          <p:nvPr/>
        </p:nvSpPr>
        <p:spPr>
          <a:xfrm>
            <a:off x="230832" y="116632"/>
            <a:ext cx="8733656" cy="576064"/>
          </a:xfrm>
          <a:prstGeom prst="rect">
            <a:avLst/>
          </a:prstGeom>
        </p:spPr>
        <p:txBody>
          <a:bodyPr vert="horz" rtlCol="0" anchor="ctr">
            <a:normAutofit fontScale="82500" lnSpcReduction="1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P4.1 – </a:t>
            </a:r>
            <a:r>
              <a:rPr lang="en-GB" sz="3200" dirty="0">
                <a:cs typeface="Calibri" pitchFamily="34" charset="0"/>
              </a:rPr>
              <a:t>Feedback Formats – </a:t>
            </a:r>
            <a:r>
              <a:rPr lang="en-GB" sz="3200" dirty="0" smtClean="0">
                <a:cs typeface="Calibri" pitchFamily="34" charset="0"/>
              </a:rPr>
              <a:t>Verbal and Data Logging</a:t>
            </a:r>
            <a:endParaRPr lang="en-GB" sz="3200" dirty="0"/>
          </a:p>
        </p:txBody>
      </p:sp>
      <p:graphicFrame>
        <p:nvGraphicFramePr>
          <p:cNvPr id="17" name="Table 16"/>
          <p:cNvGraphicFramePr>
            <a:graphicFrameLocks noGrp="1"/>
          </p:cNvGraphicFramePr>
          <p:nvPr>
            <p:extLst>
              <p:ext uri="{D42A27DB-BD31-4B8C-83A1-F6EECF244321}">
                <p14:modId xmlns:p14="http://schemas.microsoft.com/office/powerpoint/2010/main" val="2012751820"/>
              </p:ext>
            </p:extLst>
          </p:nvPr>
        </p:nvGraphicFramePr>
        <p:xfrm>
          <a:off x="204192" y="6021288"/>
          <a:ext cx="8760295" cy="304800"/>
        </p:xfrm>
        <a:graphic>
          <a:graphicData uri="http://schemas.openxmlformats.org/drawingml/2006/table">
            <a:tbl>
              <a:tblPr firstRow="1" bandRow="1">
                <a:tableStyleId>{5C22544A-7EE6-4342-B048-85BDC9FD1C3A}</a:tableStyleId>
              </a:tblPr>
              <a:tblGrid>
                <a:gridCol w="911424"/>
                <a:gridCol w="1080120"/>
                <a:gridCol w="1440160"/>
                <a:gridCol w="1224136"/>
                <a:gridCol w="1284210"/>
                <a:gridCol w="1452094"/>
                <a:gridCol w="1368151"/>
              </a:tblGrid>
              <a:tr h="288032">
                <a:tc>
                  <a:txBody>
                    <a:bodyPr/>
                    <a:lstStyle/>
                    <a:p>
                      <a:pPr algn="ctr"/>
                      <a:r>
                        <a:rPr lang="en-GB" sz="1400" b="1" dirty="0" smtClean="0">
                          <a:latin typeface="Calibri" pitchFamily="34" charset="0"/>
                          <a:cs typeface="Calibri" pitchFamily="34" charset="0"/>
                        </a:rPr>
                        <a:t>Primary</a:t>
                      </a:r>
                      <a:endParaRPr lang="en-GB" sz="1400" b="1"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Secondary</a:t>
                      </a:r>
                      <a:endParaRPr lang="en-GB" sz="1400" b="1"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Questionnaire</a:t>
                      </a:r>
                      <a:endParaRPr lang="en-GB" sz="1400" b="1"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Discussions</a:t>
                      </a:r>
                      <a:endParaRPr lang="en-GB" sz="1400" b="1"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Focus Groups</a:t>
                      </a:r>
                      <a:endParaRPr lang="en-GB" sz="1400" b="1" dirty="0">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latin typeface="Calibri" pitchFamily="34" charset="0"/>
                          <a:cs typeface="Calibri" pitchFamily="34" charset="0"/>
                        </a:rPr>
                        <a:t>Verbal Interview</a:t>
                      </a:r>
                      <a:endParaRPr lang="en-GB" sz="1400" b="1"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Data</a:t>
                      </a:r>
                      <a:r>
                        <a:rPr lang="en-GB" sz="1400" b="1" baseline="0" dirty="0" smtClean="0">
                          <a:latin typeface="Calibri" pitchFamily="34" charset="0"/>
                          <a:cs typeface="Calibri" pitchFamily="34" charset="0"/>
                        </a:rPr>
                        <a:t> Logging</a:t>
                      </a:r>
                      <a:endParaRPr lang="en-GB" sz="1400" b="1"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037428404"/>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17154</TotalTime>
  <Words>2420</Words>
  <Application>Microsoft Office PowerPoint</Application>
  <PresentationFormat>On-screen Show (4:3)</PresentationFormat>
  <Paragraphs>140</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Unit 16</vt:lpstr>
      <vt:lpstr>LO1 - Assessment Criteria</vt:lpstr>
      <vt:lpstr>Assessment Criteria P4 and M4</vt:lpstr>
      <vt:lpstr>LO4 - Understand Uses and Principles of web animation - Scenario</vt:lpstr>
      <vt:lpstr>PowerPoint Presentation</vt:lpstr>
      <vt:lpstr>PowerPoint Presentation</vt:lpstr>
      <vt:lpstr>PowerPoint Presentation</vt:lpstr>
      <vt:lpstr>PowerPoint Presentation</vt:lpstr>
      <vt:lpstr>PowerPoint Presentation</vt:lpstr>
      <vt:lpstr>P4.2 – Evaluate audience responses to Animation  - Feedback</vt:lpstr>
      <vt:lpstr>M4.1 - Understand game platform types - Improvements </vt:lpstr>
      <vt:lpstr>LO4 -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383</cp:revision>
  <dcterms:created xsi:type="dcterms:W3CDTF">2010-12-28T13:51:34Z</dcterms:created>
  <dcterms:modified xsi:type="dcterms:W3CDTF">2014-08-05T14:35:33Z</dcterms:modified>
</cp:coreProperties>
</file>